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688" r:id="rId2"/>
  </p:sldMasterIdLst>
  <p:notesMasterIdLst>
    <p:notesMasterId r:id="rId25"/>
  </p:notesMasterIdLst>
  <p:handoutMasterIdLst>
    <p:handoutMasterId r:id="rId26"/>
  </p:handoutMasterIdLst>
  <p:sldIdLst>
    <p:sldId id="271" r:id="rId3"/>
    <p:sldId id="272" r:id="rId4"/>
    <p:sldId id="278" r:id="rId5"/>
    <p:sldId id="257" r:id="rId6"/>
    <p:sldId id="267" r:id="rId7"/>
    <p:sldId id="273" r:id="rId8"/>
    <p:sldId id="274" r:id="rId9"/>
    <p:sldId id="280" r:id="rId10"/>
    <p:sldId id="258" r:id="rId11"/>
    <p:sldId id="268" r:id="rId12"/>
    <p:sldId id="275" r:id="rId13"/>
    <p:sldId id="281" r:id="rId14"/>
    <p:sldId id="259" r:id="rId15"/>
    <p:sldId id="269" r:id="rId16"/>
    <p:sldId id="276" r:id="rId17"/>
    <p:sldId id="277" r:id="rId18"/>
    <p:sldId id="282" r:id="rId19"/>
    <p:sldId id="260" r:id="rId20"/>
    <p:sldId id="270" r:id="rId21"/>
    <p:sldId id="279" r:id="rId22"/>
    <p:sldId id="283" r:id="rId23"/>
    <p:sldId id="284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9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CC62F-5226-4F82-89D4-41853048F683}" type="datetimeFigureOut">
              <a:rPr lang="fr-FR" smtClean="0"/>
              <a:t>29/07/2015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CC40B-DEFC-4EDC-A8E3-311D3F9A7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1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25167-5E56-1A46-9A7D-80862C5FE35E}" type="datetimeFigureOut">
              <a:rPr lang="fr-FR" smtClean="0"/>
              <a:t>29/07/2015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E675-6FF6-9C4E-9C37-385643899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13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E675-6FF6-9C4E-9C37-38564389962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E675-6FF6-9C4E-9C37-38564389962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65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6997" y="3682080"/>
            <a:ext cx="8228924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022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659" y="368208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6996" y="368208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09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8" name="Image 57"/>
          <p:cNvPicPr/>
          <p:nvPr/>
        </p:nvPicPr>
        <p:blipFill>
          <a:blip r:embed="rId2"/>
          <a:stretch/>
        </p:blipFill>
        <p:spPr>
          <a:xfrm>
            <a:off x="2270025" y="1604520"/>
            <a:ext cx="4602202" cy="3977280"/>
          </a:xfrm>
          <a:prstGeom prst="rect">
            <a:avLst/>
          </a:prstGeom>
          <a:ln>
            <a:noFill/>
          </a:ln>
        </p:spPr>
      </p:pic>
      <p:pic>
        <p:nvPicPr>
          <p:cNvPr id="59" name="Image 58"/>
          <p:cNvPicPr/>
          <p:nvPr/>
        </p:nvPicPr>
        <p:blipFill>
          <a:blip r:embed="rId2"/>
          <a:stretch/>
        </p:blipFill>
        <p:spPr>
          <a:xfrm>
            <a:off x="2270025" y="1604520"/>
            <a:ext cx="4602202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43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015288" y="0"/>
            <a:ext cx="1131887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104" y="-721171"/>
              <a:ext cx="1038896" cy="7688565"/>
              <a:chOff x="7690303" y="-824414"/>
              <a:chExt cx="1453697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800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800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80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56550" y="0"/>
            <a:ext cx="1187450" cy="6858000"/>
          </a:xfrm>
          <a:prstGeom prst="rect">
            <a:avLst/>
          </a:prstGeom>
          <a:solidFill>
            <a:srgbClr val="FDC5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689850" y="0"/>
            <a:ext cx="266700" cy="6858000"/>
          </a:xfrm>
          <a:prstGeom prst="rect">
            <a:avLst/>
          </a:prstGeom>
          <a:solidFill>
            <a:srgbClr val="FFD96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2" y="0"/>
            <a:ext cx="6227763" cy="6858000"/>
          </a:xfrm>
          <a:prstGeom prst="rect">
            <a:avLst/>
          </a:prstGeom>
          <a:solidFill>
            <a:srgbClr val="FDC5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732588" y="5013329"/>
            <a:ext cx="2411412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6443663" y="5013329"/>
            <a:ext cx="126047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z="1800" smtClean="0">
              <a:solidFill>
                <a:srgbClr val="FFFFFF"/>
              </a:solidFill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7943850" y="5013325"/>
            <a:ext cx="1200150" cy="98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 sz="1800" smtClean="0"/>
          </a:p>
        </p:txBody>
      </p:sp>
      <p:pic>
        <p:nvPicPr>
          <p:cNvPr id="15" name="Image 20" descr="logoCNF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90" y="5013325"/>
            <a:ext cx="13684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6" y="3140969"/>
            <a:ext cx="5217839" cy="191037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675" y="6240467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E3EB5E-0510-4F60-94BE-5DF1896E9ED2}" type="datetime4">
              <a:rPr lang="fr-FR"/>
              <a:pPr>
                <a:defRPr/>
              </a:pPr>
              <a:t>29 juillet 2015</a:t>
            </a:fld>
            <a:endParaRPr lang="fr-FR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713" y="6240467"/>
            <a:ext cx="2895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1365" y="6238879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fld id="{58F1F33A-160D-4DC5-93E6-07AFC09ED7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771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08143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58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01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35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467632" y="3141000"/>
            <a:ext cx="5217402" cy="885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1711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18673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6996" y="368208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068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3659" y="368208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851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6997" y="3682080"/>
            <a:ext cx="8228924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6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6997" y="3682080"/>
            <a:ext cx="8228924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300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659" y="368208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56996" y="368208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586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0" name="Image 99"/>
          <p:cNvPicPr/>
          <p:nvPr/>
        </p:nvPicPr>
        <p:blipFill>
          <a:blip r:embed="rId2"/>
          <a:stretch/>
        </p:blipFill>
        <p:spPr>
          <a:xfrm>
            <a:off x="2270025" y="1604520"/>
            <a:ext cx="4602202" cy="3977280"/>
          </a:xfrm>
          <a:prstGeom prst="rect">
            <a:avLst/>
          </a:prstGeom>
          <a:ln>
            <a:noFill/>
          </a:ln>
        </p:spPr>
      </p:pic>
      <p:pic>
        <p:nvPicPr>
          <p:cNvPr id="101" name="Image 100"/>
          <p:cNvPicPr/>
          <p:nvPr/>
        </p:nvPicPr>
        <p:blipFill>
          <a:blip r:embed="rId2"/>
          <a:stretch/>
        </p:blipFill>
        <p:spPr>
          <a:xfrm>
            <a:off x="2270025" y="1604520"/>
            <a:ext cx="4602202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870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457950" y="63817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7D2A51-06A1-4256-A73E-99C29C26626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85788" y="6381750"/>
            <a:ext cx="44640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RÉAGISSEZ EN DIRECT SUR TWITTER </a:t>
            </a:r>
            <a:r>
              <a:rPr lang="fr-FR">
                <a:solidFill>
                  <a:prstClr val="black"/>
                </a:solidFill>
              </a:rPr>
              <a:t>#ETS_INET</a:t>
            </a:r>
          </a:p>
        </p:txBody>
      </p:sp>
    </p:spTree>
    <p:extLst>
      <p:ext uri="{BB962C8B-B14F-4D97-AF65-F5344CB8AC3E}">
        <p14:creationId xmlns:p14="http://schemas.microsoft.com/office/powerpoint/2010/main" val="207466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4BA6F1-79C9-4A16-B174-F97783794D14}" type="datetimeFigureOut">
              <a:rPr lang="fr-FR" smtClean="0"/>
              <a:t>29/07/2015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F267EB-4B77-420B-90F8-B9F5B338C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17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62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74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38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467632" y="3141000"/>
            <a:ext cx="5217402" cy="885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9882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6996" y="368208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16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73659" y="368208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11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6996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3659" y="1604520"/>
            <a:ext cx="4015585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6997" y="3682080"/>
            <a:ext cx="8228924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67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/>
          <p:cNvSpPr/>
          <p:nvPr/>
        </p:nvSpPr>
        <p:spPr>
          <a:xfrm>
            <a:off x="8392114" y="0"/>
            <a:ext cx="754127" cy="6857280"/>
          </a:xfrm>
          <a:prstGeom prst="rect">
            <a:avLst/>
          </a:prstGeom>
          <a:solidFill>
            <a:srgbClr val="E6416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2"/>
          <p:cNvSpPr/>
          <p:nvPr/>
        </p:nvSpPr>
        <p:spPr>
          <a:xfrm>
            <a:off x="8222277" y="0"/>
            <a:ext cx="169504" cy="6857280"/>
          </a:xfrm>
          <a:prstGeom prst="rect">
            <a:avLst/>
          </a:prstGeom>
          <a:solidFill>
            <a:srgbClr val="F2A0B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36155" y="5985000"/>
            <a:ext cx="1107427" cy="6231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age 9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15549" y="5984640"/>
            <a:ext cx="869124" cy="699120"/>
          </a:xfrm>
          <a:prstGeom prst="rect">
            <a:avLst/>
          </a:prstGeom>
          <a:ln w="9360">
            <a:noFill/>
          </a:ln>
        </p:spPr>
      </p:pic>
      <p:sp>
        <p:nvSpPr>
          <p:cNvPr id="4" name="CustomShape 4"/>
          <p:cNvSpPr/>
          <p:nvPr/>
        </p:nvSpPr>
        <p:spPr>
          <a:xfrm>
            <a:off x="7956721" y="0"/>
            <a:ext cx="1186529" cy="6857280"/>
          </a:xfrm>
          <a:prstGeom prst="rect">
            <a:avLst/>
          </a:prstGeom>
          <a:solidFill>
            <a:srgbClr val="FDC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7690167" y="0"/>
            <a:ext cx="266221" cy="6857280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6"/>
          <p:cNvSpPr/>
          <p:nvPr/>
        </p:nvSpPr>
        <p:spPr>
          <a:xfrm>
            <a:off x="6732968" y="5013360"/>
            <a:ext cx="2410282" cy="980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7"/>
          <p:cNvSpPr/>
          <p:nvPr/>
        </p:nvSpPr>
        <p:spPr>
          <a:xfrm>
            <a:off x="6444479" y="5013360"/>
            <a:ext cx="1259648" cy="980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8"/>
          <p:cNvSpPr/>
          <p:nvPr/>
        </p:nvSpPr>
        <p:spPr>
          <a:xfrm>
            <a:off x="7943759" y="5013360"/>
            <a:ext cx="1199823" cy="983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age 20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67777" y="5013360"/>
            <a:ext cx="1368330" cy="1099440"/>
          </a:xfrm>
          <a:prstGeom prst="rect">
            <a:avLst/>
          </a:prstGeom>
          <a:ln w="9360">
            <a:noFill/>
          </a:ln>
        </p:spPr>
      </p:pic>
      <p:sp>
        <p:nvSpPr>
          <p:cNvPr id="10" name="CustomShape 9"/>
          <p:cNvSpPr/>
          <p:nvPr/>
        </p:nvSpPr>
        <p:spPr>
          <a:xfrm>
            <a:off x="8391449" y="0"/>
            <a:ext cx="755456" cy="6857640"/>
          </a:xfrm>
          <a:prstGeom prst="rect">
            <a:avLst/>
          </a:prstGeom>
          <a:solidFill>
            <a:srgbClr val="E6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0"/>
          <p:cNvSpPr/>
          <p:nvPr/>
        </p:nvSpPr>
        <p:spPr>
          <a:xfrm>
            <a:off x="8221613" y="0"/>
            <a:ext cx="169504" cy="6857640"/>
          </a:xfrm>
          <a:prstGeom prst="rect">
            <a:avLst/>
          </a:prstGeom>
          <a:solidFill>
            <a:srgbClr val="F2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1"/>
          <p:cNvSpPr/>
          <p:nvPr/>
        </p:nvSpPr>
        <p:spPr>
          <a:xfrm>
            <a:off x="8035823" y="5985000"/>
            <a:ext cx="1107759" cy="6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" name="Image 9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15216" y="5984640"/>
            <a:ext cx="869789" cy="699480"/>
          </a:xfrm>
          <a:prstGeom prst="rect">
            <a:avLst/>
          </a:prstGeom>
          <a:ln>
            <a:noFill/>
          </a:ln>
        </p:spPr>
      </p:pic>
      <p:sp>
        <p:nvSpPr>
          <p:cNvPr id="14" name="CustomShape 12"/>
          <p:cNvSpPr/>
          <p:nvPr/>
        </p:nvSpPr>
        <p:spPr>
          <a:xfrm>
            <a:off x="7956389" y="0"/>
            <a:ext cx="1187193" cy="6857640"/>
          </a:xfrm>
          <a:prstGeom prst="rect">
            <a:avLst/>
          </a:prstGeom>
          <a:solidFill>
            <a:srgbClr val="FDC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3"/>
          <p:cNvSpPr/>
          <p:nvPr/>
        </p:nvSpPr>
        <p:spPr>
          <a:xfrm>
            <a:off x="7689835" y="0"/>
            <a:ext cx="266221" cy="6857640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4"/>
          <p:cNvSpPr/>
          <p:nvPr/>
        </p:nvSpPr>
        <p:spPr>
          <a:xfrm>
            <a:off x="0" y="0"/>
            <a:ext cx="6227447" cy="6857640"/>
          </a:xfrm>
          <a:prstGeom prst="rect">
            <a:avLst/>
          </a:prstGeom>
          <a:solidFill>
            <a:srgbClr val="FDC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5"/>
          <p:cNvSpPr/>
          <p:nvPr/>
        </p:nvSpPr>
        <p:spPr>
          <a:xfrm>
            <a:off x="6732636" y="5013360"/>
            <a:ext cx="2410946" cy="980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6"/>
          <p:cNvSpPr/>
          <p:nvPr/>
        </p:nvSpPr>
        <p:spPr>
          <a:xfrm>
            <a:off x="6443814" y="5013360"/>
            <a:ext cx="1259980" cy="980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7"/>
          <p:cNvSpPr/>
          <p:nvPr/>
        </p:nvSpPr>
        <p:spPr>
          <a:xfrm>
            <a:off x="7943759" y="5013360"/>
            <a:ext cx="1199823" cy="98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" name="Image 20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0407" y="5013360"/>
            <a:ext cx="1367998" cy="1099800"/>
          </a:xfrm>
          <a:prstGeom prst="rect">
            <a:avLst/>
          </a:prstGeom>
          <a:ln>
            <a:noFill/>
          </a:ln>
        </p:spPr>
      </p:pic>
      <p:sp>
        <p:nvSpPr>
          <p:cNvPr id="21" name="PlaceHolder 18"/>
          <p:cNvSpPr>
            <a:spLocks noGrp="1"/>
          </p:cNvSpPr>
          <p:nvPr>
            <p:ph type="title"/>
          </p:nvPr>
        </p:nvSpPr>
        <p:spPr>
          <a:xfrm>
            <a:off x="467632" y="3141000"/>
            <a:ext cx="5217402" cy="1910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80000"/>
              </a:lnSpc>
            </a:pPr>
            <a:r>
              <a:rPr lang="fr-FR" sz="3600" b="1" strike="noStrike">
                <a:solidFill>
                  <a:srgbClr val="FFFFFF"/>
                </a:solidFill>
                <a:latin typeface="Arial"/>
                <a:ea typeface="DejaVu Sans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22" name="PlaceHolder 19"/>
          <p:cNvSpPr>
            <a:spLocks noGrp="1"/>
          </p:cNvSpPr>
          <p:nvPr>
            <p:ph type="dt"/>
          </p:nvPr>
        </p:nvSpPr>
        <p:spPr>
          <a:xfrm>
            <a:off x="447690" y="6240600"/>
            <a:ext cx="2133425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1400" b="1" strike="noStrike">
                <a:solidFill>
                  <a:srgbClr val="FFFFFF"/>
                </a:solidFill>
                <a:latin typeface="Arial"/>
                <a:ea typeface="DejaVu Sans"/>
              </a:rPr>
              <a:t>05/12/2014</a:t>
            </a:r>
            <a:endParaRPr/>
          </a:p>
        </p:txBody>
      </p:sp>
      <p:sp>
        <p:nvSpPr>
          <p:cNvPr id="23" name="PlaceHolder 20"/>
          <p:cNvSpPr>
            <a:spLocks noGrp="1"/>
          </p:cNvSpPr>
          <p:nvPr>
            <p:ph type="ftr"/>
          </p:nvPr>
        </p:nvSpPr>
        <p:spPr>
          <a:xfrm>
            <a:off x="1763840" y="6240600"/>
            <a:ext cx="2895196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24" name="PlaceHolder 21"/>
          <p:cNvSpPr>
            <a:spLocks noGrp="1"/>
          </p:cNvSpPr>
          <p:nvPr>
            <p:ph type="sldNum"/>
          </p:nvPr>
        </p:nvSpPr>
        <p:spPr>
          <a:xfrm>
            <a:off x="7091253" y="6238800"/>
            <a:ext cx="504524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5696893-9DBA-4E32-AACB-AD811A4919A2}" type="slidenum">
              <a:rPr lang="fr-FR" strike="noStrike">
                <a:solidFill>
                  <a:srgbClr val="000000"/>
                </a:solidFill>
                <a:latin typeface="Arial"/>
                <a:ea typeface="DejaVu Sans"/>
              </a:rPr>
              <a:t>‹N°›</a:t>
            </a:fld>
            <a:endParaRPr dirty="0"/>
          </a:p>
        </p:txBody>
      </p:sp>
      <p:sp>
        <p:nvSpPr>
          <p:cNvPr id="25" name="PlaceHolder 22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28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910" y="5733256"/>
            <a:ext cx="1004142" cy="87490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535" y="5757149"/>
            <a:ext cx="1450585" cy="65107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72" y="5778369"/>
            <a:ext cx="1330220" cy="67496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5757149"/>
            <a:ext cx="1450800" cy="59700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733256"/>
            <a:ext cx="1224136" cy="103207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523" y="5757149"/>
            <a:ext cx="785253" cy="10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8392114" y="0"/>
            <a:ext cx="754127" cy="6857280"/>
          </a:xfrm>
          <a:prstGeom prst="rect">
            <a:avLst/>
          </a:prstGeom>
          <a:solidFill>
            <a:srgbClr val="FDC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2"/>
          <p:cNvSpPr/>
          <p:nvPr/>
        </p:nvSpPr>
        <p:spPr>
          <a:xfrm>
            <a:off x="8222277" y="0"/>
            <a:ext cx="169504" cy="6857280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3"/>
          <p:cNvSpPr/>
          <p:nvPr/>
        </p:nvSpPr>
        <p:spPr>
          <a:xfrm>
            <a:off x="8036155" y="5985000"/>
            <a:ext cx="1107427" cy="6231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Image 9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15549" y="5985000"/>
            <a:ext cx="868459" cy="699480"/>
          </a:xfrm>
          <a:prstGeom prst="rect">
            <a:avLst/>
          </a:prstGeom>
          <a:ln w="9360">
            <a:noFill/>
          </a:ln>
        </p:spPr>
      </p:pic>
      <p:sp>
        <p:nvSpPr>
          <p:cNvPr id="64" name="CustomShape 4"/>
          <p:cNvSpPr/>
          <p:nvPr/>
        </p:nvSpPr>
        <p:spPr>
          <a:xfrm>
            <a:off x="468961" y="620640"/>
            <a:ext cx="6839323" cy="45360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5"/>
          <p:cNvSpPr/>
          <p:nvPr/>
        </p:nvSpPr>
        <p:spPr>
          <a:xfrm>
            <a:off x="468961" y="1052640"/>
            <a:ext cx="6839323" cy="45360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PlaceHolder 6"/>
          <p:cNvSpPr>
            <a:spLocks noGrp="1"/>
          </p:cNvSpPr>
          <p:nvPr>
            <p:ph type="title"/>
          </p:nvPr>
        </p:nvSpPr>
        <p:spPr>
          <a:xfrm>
            <a:off x="456997" y="273600"/>
            <a:ext cx="822892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dirty="0">
                <a:latin typeface="Arial"/>
              </a:rPr>
              <a:t>Cliquez pour éditer le format du texte-titre</a:t>
            </a:r>
            <a:endParaRPr dirty="0"/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456997" y="1604520"/>
            <a:ext cx="8228924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2800" dirty="0">
                <a:latin typeface="Arial"/>
              </a:rPr>
              <a:t>Cliquez pour éditer le format du plan de texte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fr-FR" sz="2000" dirty="0">
                <a:latin typeface="Arial"/>
              </a:rPr>
              <a:t>Second niveau de plan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fr-FR" dirty="0">
                <a:latin typeface="Arial"/>
              </a:rPr>
              <a:t>Troisième niveau de plan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fr-FR" dirty="0">
                <a:latin typeface="Arial"/>
              </a:rPr>
              <a:t>Quatrième niveau de plan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fr-FR" sz="2000" dirty="0">
                <a:latin typeface="Arial"/>
              </a:rPr>
              <a:t>Cinquième niveau de plan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fr-FR" sz="2000" dirty="0">
                <a:latin typeface="Arial"/>
              </a:rPr>
              <a:t>Sixième niveau de plan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fr-FR" sz="2000" dirty="0">
                <a:latin typeface="Arial"/>
              </a:rPr>
              <a:t>Septième niveau de plan</a:t>
            </a:r>
            <a:endParaRPr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431" y="5985000"/>
            <a:ext cx="802805" cy="6994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6" y="5928690"/>
            <a:ext cx="1450585" cy="6510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235" y="5928689"/>
            <a:ext cx="1176573" cy="5970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046" y="5928690"/>
            <a:ext cx="1450800" cy="5970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652402"/>
            <a:ext cx="1224136" cy="10320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547" y="5676295"/>
            <a:ext cx="785253" cy="10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  <p:sldLayoutId id="214748371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eleve-administrateur-territorial.fr/" TargetMode="External"/><Relationship Id="rId5" Type="http://schemas.openxmlformats.org/officeDocument/2006/relationships/hyperlink" Target="http://www.eleve-administrateur-territorial.fr/10-propositions-pour-developper-le-service-civique-au-sein-des-collectivites/" TargetMode="Externa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772400" cy="2160240"/>
          </a:xfrm>
        </p:spPr>
        <p:txBody>
          <a:bodyPr/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sz="2400" b="1" dirty="0" smtClean="0"/>
              <a:t>7</a:t>
            </a:r>
            <a:r>
              <a:rPr lang="fr-FR" sz="2400" b="1" dirty="0"/>
              <a:t>, 8, 9 et 11 janvier… et maintenant, on fait quoi ? 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La fabrique de la citoyenneté dans l’action des collectivités territoriales après les événements de janvier 2015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75584"/>
            <a:ext cx="6400800" cy="841648"/>
          </a:xfrm>
        </p:spPr>
        <p:txBody>
          <a:bodyPr/>
          <a:lstStyle/>
          <a:p>
            <a:r>
              <a:rPr lang="pt-BR" sz="1600" i="1" dirty="0"/>
              <a:t>Lundi 6 juillet de 9h15 à 17h30 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fr-FR" sz="1600" i="1" dirty="0"/>
              <a:t>Palais du Luxembourg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i="1" dirty="0"/>
              <a:t>Salle </a:t>
            </a:r>
            <a:r>
              <a:rPr lang="fr-FR" sz="1600" i="1" dirty="0" smtClean="0"/>
              <a:t>Clemenceau 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323528" y="353881"/>
            <a:ext cx="7704856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/>
              <a:t/>
            </a:r>
            <a:br>
              <a:rPr lang="fr-FR" sz="1500" dirty="0"/>
            </a:br>
            <a:r>
              <a:rPr lang="fr-FR" sz="1500" dirty="0"/>
              <a:t> </a:t>
            </a:r>
            <a:r>
              <a:rPr lang="fr-FR" sz="1500" b="1" dirty="0"/>
              <a:t>Séminaire de promotion des </a:t>
            </a:r>
            <a:r>
              <a:rPr lang="fr-FR" sz="1500" b="1" dirty="0" smtClean="0"/>
              <a:t>élèves administrateurs territoriaux </a:t>
            </a:r>
            <a:br>
              <a:rPr lang="fr-FR" sz="1500" b="1" dirty="0" smtClean="0"/>
            </a:br>
            <a:r>
              <a:rPr lang="fr-FR" sz="1500" b="1" dirty="0" smtClean="0"/>
              <a:t>    Promotion </a:t>
            </a:r>
            <a:r>
              <a:rPr lang="fr-FR" sz="1500" b="1" dirty="0" err="1"/>
              <a:t>Václav</a:t>
            </a:r>
            <a:r>
              <a:rPr lang="fr-FR" sz="1500" b="1" dirty="0"/>
              <a:t> Havel </a:t>
            </a:r>
            <a:br>
              <a:rPr lang="fr-FR" sz="1500" b="1" dirty="0"/>
            </a:b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7290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997" y="1484784"/>
            <a:ext cx="7787411" cy="40970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fr-FR" sz="1400" dirty="0"/>
          </a:p>
          <a:p>
            <a:pPr marL="0" indent="0" algn="ctr">
              <a:lnSpc>
                <a:spcPct val="110000"/>
              </a:lnSpc>
              <a:buNone/>
            </a:pPr>
            <a:endParaRPr lang="fr-FR" sz="1400" i="1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fr-FR" sz="1400" i="1" dirty="0" smtClean="0"/>
              <a:t> </a:t>
            </a:r>
            <a:endParaRPr lang="fr-FR" sz="1400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97" y="273600"/>
            <a:ext cx="7355363" cy="1144800"/>
          </a:xfrm>
        </p:spPr>
        <p:txBody>
          <a:bodyPr>
            <a:noAutofit/>
          </a:bodyPr>
          <a:lstStyle/>
          <a:p>
            <a:r>
              <a:rPr lang="fr-FR" sz="1600" b="1" dirty="0"/>
              <a:t>Devenir citoyen – l’apprentissage de la liberté d’expression et de l’engagement par la jeunesse 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456997" y="1392963"/>
            <a:ext cx="7139339" cy="670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b="1" dirty="0" smtClean="0"/>
              <a:t>Créer une culture de l’engagement et la liberté d’expression, un défi pour les collectivités</a:t>
            </a:r>
            <a:endParaRPr lang="fr-FR" i="1" dirty="0" smtClean="0"/>
          </a:p>
          <a:p>
            <a:pPr algn="just">
              <a:lnSpc>
                <a:spcPct val="120000"/>
              </a:lnSpc>
            </a:pPr>
            <a:endParaRPr lang="fr-FR" dirty="0" smtClean="0"/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fr-FR" sz="1600" dirty="0" smtClean="0"/>
              <a:t>Favoriser l’apprentissage de la contradiction : </a:t>
            </a:r>
            <a:r>
              <a:rPr lang="fr-FR" sz="1600" i="1" dirty="0" smtClean="0"/>
              <a:t>« Il faut mettre en place des controverses », « Aujourd’hui, tout le monde ne se ressemble plus et </a:t>
            </a:r>
            <a:r>
              <a:rPr lang="fr-FR" sz="1600" i="1" dirty="0"/>
              <a:t>c</a:t>
            </a:r>
            <a:r>
              <a:rPr lang="fr-FR" sz="1600" i="1" dirty="0" smtClean="0"/>
              <a:t>’est la différence des uns et des autres qui fabrique le commun. » </a:t>
            </a:r>
            <a:endParaRPr lang="fr-FR" sz="1600" dirty="0"/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fr-FR" sz="1600" i="1" dirty="0" smtClean="0"/>
              <a:t>« L’enjeu ce n’est pas seulement le vivre ensemble, c’est le faire ensemble. » 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fr-FR" sz="1600" dirty="0" smtClean="0"/>
              <a:t>Le service civique, une solution intéressante, car </a:t>
            </a:r>
            <a:r>
              <a:rPr lang="fr-FR" sz="1600" i="1" dirty="0" smtClean="0"/>
              <a:t>« les jeunes peuvent ainsi contribuer à changer les choses »… </a:t>
            </a:r>
            <a:r>
              <a:rPr lang="fr-FR" sz="1600" dirty="0" smtClean="0"/>
              <a:t>mais attention </a:t>
            </a:r>
            <a:r>
              <a:rPr lang="fr-FR" sz="1600" i="1" dirty="0" smtClean="0"/>
              <a:t>« il ne faut pas confondre insertion et citoyenneté »</a:t>
            </a:r>
            <a:r>
              <a:rPr lang="fr-FR" sz="1600" dirty="0" smtClean="0"/>
              <a:t>. </a:t>
            </a:r>
            <a:endParaRPr lang="fr-FR" sz="1600" dirty="0"/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fr-FR" sz="1600" dirty="0" smtClean="0"/>
              <a:t>Il y a des crédits… mais « il faut accepter d’être dérangé. »</a:t>
            </a:r>
            <a:endParaRPr lang="fr-FR" sz="1600" dirty="0"/>
          </a:p>
          <a:p>
            <a:pPr>
              <a:lnSpc>
                <a:spcPct val="120000"/>
              </a:lnSpc>
            </a:pPr>
            <a:endParaRPr lang="fr-FR" sz="2000" dirty="0" smtClean="0"/>
          </a:p>
          <a:p>
            <a:pPr>
              <a:lnSpc>
                <a:spcPct val="120000"/>
              </a:lnSpc>
            </a:pPr>
            <a:endParaRPr lang="fr-FR" sz="2000" b="1" dirty="0" smtClean="0"/>
          </a:p>
          <a:p>
            <a:pPr>
              <a:lnSpc>
                <a:spcPct val="120000"/>
              </a:lnSpc>
            </a:pPr>
            <a:endParaRPr lang="fr-FR" sz="2000" b="1" dirty="0"/>
          </a:p>
          <a:p>
            <a:pPr>
              <a:lnSpc>
                <a:spcPct val="120000"/>
              </a:lnSpc>
            </a:pPr>
            <a:endParaRPr lang="fr-FR" sz="2000" b="1" dirty="0" smtClean="0"/>
          </a:p>
          <a:p>
            <a:pPr>
              <a:lnSpc>
                <a:spcPct val="120000"/>
              </a:lnSpc>
            </a:pPr>
            <a:endParaRPr lang="fr-FR" sz="2000" b="1" dirty="0"/>
          </a:p>
          <a:p>
            <a:pPr>
              <a:lnSpc>
                <a:spcPct val="120000"/>
              </a:lnSpc>
            </a:pPr>
            <a:endParaRPr lang="fr-FR" sz="2000" b="1" dirty="0" smtClean="0"/>
          </a:p>
          <a:p>
            <a:pPr>
              <a:lnSpc>
                <a:spcPct val="120000"/>
              </a:lnSpc>
            </a:pPr>
            <a:endParaRPr lang="fr-FR" sz="2000" b="1" dirty="0"/>
          </a:p>
          <a:p>
            <a:pPr>
              <a:lnSpc>
                <a:spcPct val="12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231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997" y="1268760"/>
            <a:ext cx="7715403" cy="397728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1600" b="1" dirty="0" smtClean="0"/>
              <a:t>Intervenants : 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Patrice Allais</a:t>
            </a:r>
            <a:r>
              <a:rPr lang="fr-FR" sz="1600" dirty="0" smtClean="0"/>
              <a:t>, Directeur général proximité et cohésion sociale – Rennes Métropole et Ville de Rennes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Jean-Luc </a:t>
            </a:r>
            <a:r>
              <a:rPr lang="fr-FR" sz="1600" b="1" dirty="0" err="1" smtClean="0"/>
              <a:t>Bossavit</a:t>
            </a:r>
            <a:r>
              <a:rPr lang="fr-FR" sz="1600" dirty="0" smtClean="0"/>
              <a:t>, Directeur du renouvellement urbain et de la politique de la ville – Ville des Mureaux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Anaïs </a:t>
            </a:r>
            <a:r>
              <a:rPr lang="fr-FR" sz="1600" b="1" dirty="0" err="1" smtClean="0"/>
              <a:t>Bréaud</a:t>
            </a:r>
            <a:r>
              <a:rPr lang="fr-FR" sz="1600" b="1" dirty="0" smtClean="0"/>
              <a:t>, </a:t>
            </a:r>
            <a:r>
              <a:rPr lang="fr-FR" sz="1600" dirty="0"/>
              <a:t>S</a:t>
            </a:r>
            <a:r>
              <a:rPr lang="fr-FR" sz="1600" dirty="0" smtClean="0"/>
              <a:t>ous-directrice </a:t>
            </a:r>
            <a:r>
              <a:rPr lang="fr-FR" sz="1600" dirty="0"/>
              <a:t>renouvellement urbain et </a:t>
            </a:r>
            <a:r>
              <a:rPr lang="fr-FR" sz="1600" dirty="0" smtClean="0"/>
              <a:t>emploi, </a:t>
            </a:r>
            <a:r>
              <a:rPr lang="fr-FR" sz="1600" dirty="0"/>
              <a:t>C</a:t>
            </a:r>
            <a:r>
              <a:rPr lang="fr-FR" sz="1600" dirty="0" smtClean="0"/>
              <a:t>ommissariat général à l’égalité des territoires  </a:t>
            </a:r>
          </a:p>
          <a:p>
            <a:pPr>
              <a:lnSpc>
                <a:spcPct val="120000"/>
              </a:lnSpc>
            </a:pPr>
            <a:r>
              <a:rPr lang="fr-FR" sz="1600" b="1" dirty="0" err="1" smtClean="0"/>
              <a:t>Jérome</a:t>
            </a:r>
            <a:r>
              <a:rPr lang="fr-FR" sz="1600" b="1" dirty="0" smtClean="0"/>
              <a:t> Guedj</a:t>
            </a:r>
            <a:r>
              <a:rPr lang="fr-FR" sz="1600" dirty="0" smtClean="0"/>
              <a:t>, Conseiller départemental de l’Essonne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 smtClean="0"/>
              <a:t>Animateurs : 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Gabriel André</a:t>
            </a:r>
            <a:r>
              <a:rPr lang="fr-FR" sz="1600" dirty="0" smtClean="0"/>
              <a:t>, élève administrateur territorial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Aude Le  </a:t>
            </a:r>
            <a:r>
              <a:rPr lang="fr-FR" sz="1600" b="1" dirty="0" err="1" smtClean="0"/>
              <a:t>Rest</a:t>
            </a:r>
            <a:r>
              <a:rPr lang="fr-FR" sz="1600" dirty="0" smtClean="0"/>
              <a:t>, élève administratrice territoriale</a:t>
            </a:r>
          </a:p>
          <a:p>
            <a:pPr marL="0" indent="0" algn="ctr">
              <a:buNone/>
            </a:pPr>
            <a:r>
              <a:rPr lang="fr-FR" sz="1400" i="1" dirty="0" smtClean="0"/>
              <a:t>- </a:t>
            </a:r>
            <a:r>
              <a:rPr lang="fr-FR" sz="1400" i="1" dirty="0" smtClean="0"/>
              <a:t>14h00-15h15 - </a:t>
            </a:r>
            <a:endParaRPr lang="fr-FR" sz="1400" i="1" dirty="0" smtClean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 smtClean="0"/>
              <a:t>Table-ronde 3 </a:t>
            </a:r>
            <a:r>
              <a:rPr lang="fr-FR" sz="1600" b="1" dirty="0" smtClean="0"/>
              <a:t>: Politique </a:t>
            </a:r>
            <a:r>
              <a:rPr lang="fr-FR" sz="1600" b="1" dirty="0"/>
              <a:t>de la Ville – Comment (</a:t>
            </a:r>
            <a:r>
              <a:rPr lang="fr-FR" sz="1600" b="1" dirty="0" err="1"/>
              <a:t>re</a:t>
            </a:r>
            <a:r>
              <a:rPr lang="fr-FR" sz="1600" b="1" dirty="0"/>
              <a:t>)-faire cité ?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387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 smtClean="0"/>
              <a:t>Table-ronde 3 </a:t>
            </a:r>
            <a:r>
              <a:rPr lang="fr-FR" sz="1600" b="1" dirty="0" smtClean="0"/>
              <a:t>: Politique </a:t>
            </a:r>
            <a:r>
              <a:rPr lang="fr-FR" sz="1600" b="1" dirty="0"/>
              <a:t>de la Ville – Comment (</a:t>
            </a:r>
            <a:r>
              <a:rPr lang="fr-FR" sz="1600" b="1" dirty="0" err="1"/>
              <a:t>re</a:t>
            </a:r>
            <a:r>
              <a:rPr lang="fr-FR" sz="1600" b="1" dirty="0"/>
              <a:t>)-faire cité ? 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96752"/>
            <a:ext cx="2136800" cy="18640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573016"/>
            <a:ext cx="5184576" cy="20882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80928"/>
            <a:ext cx="2376264" cy="2880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196752"/>
            <a:ext cx="4968552" cy="27385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196752"/>
            <a:ext cx="3456384" cy="25480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3429000"/>
            <a:ext cx="15121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997" y="1268760"/>
            <a:ext cx="7571387" cy="39772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b="1" dirty="0" smtClean="0"/>
              <a:t>La France en situation d’apartheid ?</a:t>
            </a:r>
          </a:p>
          <a:p>
            <a:pPr algn="just">
              <a:lnSpc>
                <a:spcPct val="120000"/>
              </a:lnSpc>
            </a:pPr>
            <a:r>
              <a:rPr lang="fr-FR" sz="1600" i="1" dirty="0" smtClean="0"/>
              <a:t>« La tonitruance de la formulation a le mérite d’attirer l’attentio</a:t>
            </a:r>
            <a:r>
              <a:rPr lang="fr-FR" sz="1600" i="1" dirty="0"/>
              <a:t>n</a:t>
            </a:r>
            <a:r>
              <a:rPr lang="fr-FR" sz="1600" i="1" dirty="0" smtClean="0"/>
              <a:t>, mais rend mal compte de la situation. »</a:t>
            </a:r>
            <a:endParaRPr lang="fr-FR" sz="1600" i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fr-FR" b="1" dirty="0" smtClean="0"/>
              <a:t>L’échec de la politique de la Ville ?</a:t>
            </a:r>
          </a:p>
          <a:p>
            <a:pPr algn="just">
              <a:lnSpc>
                <a:spcPct val="120000"/>
              </a:lnSpc>
            </a:pPr>
            <a:r>
              <a:rPr lang="fr-FR" sz="1600" i="1" dirty="0" smtClean="0"/>
              <a:t>« En Afrique du Sud et aux USA on a eu des politiques réparatrices vis-à-vis des individus. En France ça a été vis-à-vis des territoires. »</a:t>
            </a:r>
          </a:p>
          <a:p>
            <a:pPr algn="just">
              <a:lnSpc>
                <a:spcPct val="120000"/>
              </a:lnSpc>
            </a:pPr>
            <a:r>
              <a:rPr lang="fr-FR" sz="1600" i="1" dirty="0" smtClean="0"/>
              <a:t>« N’attribuons pas à la politique de la ville ce pourquoi elle n’est pas faite. Mais interrogeons l’échec des politiques de droit commun. » </a:t>
            </a:r>
          </a:p>
          <a:p>
            <a:pPr algn="just">
              <a:lnSpc>
                <a:spcPct val="120000"/>
              </a:lnSpc>
            </a:pPr>
            <a:r>
              <a:rPr lang="fr-FR" sz="1600" i="1" dirty="0" smtClean="0"/>
              <a:t>« Sur les politiques de droit commun, on en fait moins dans les quartiers qu’ailleurs. » 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8924" cy="1144800"/>
          </a:xfrm>
        </p:spPr>
        <p:txBody>
          <a:bodyPr>
            <a:noAutofit/>
          </a:bodyPr>
          <a:lstStyle/>
          <a:p>
            <a:r>
              <a:rPr lang="fr-FR" sz="1800" b="1" dirty="0"/>
              <a:t>Politique de la Ville – Comment (</a:t>
            </a:r>
            <a:r>
              <a:rPr lang="fr-FR" sz="1800" b="1" dirty="0" err="1"/>
              <a:t>re</a:t>
            </a:r>
            <a:r>
              <a:rPr lang="fr-FR" sz="1800" b="1" dirty="0"/>
              <a:t>)-faire cité ?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902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5" y="1196752"/>
            <a:ext cx="7632848" cy="39772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sz="2000" b="1" dirty="0" smtClean="0"/>
              <a:t>Une politique de mixité ?</a:t>
            </a:r>
            <a:endParaRPr lang="fr-FR" sz="2000" b="1" dirty="0"/>
          </a:p>
          <a:p>
            <a:pPr algn="just">
              <a:lnSpc>
                <a:spcPct val="120000"/>
              </a:lnSpc>
            </a:pPr>
            <a:r>
              <a:rPr lang="fr-FR" sz="1600" dirty="0" smtClean="0"/>
              <a:t>Un concept incantatoire ? </a:t>
            </a:r>
            <a:r>
              <a:rPr lang="fr-FR" sz="1600" i="1" dirty="0" smtClean="0"/>
              <a:t>« Mais qui veut vraiment de la mixité ? » « Aux Mureaux, la mixité dans l’habitat ne fonctionne pas. »</a:t>
            </a:r>
          </a:p>
          <a:p>
            <a:pPr algn="just">
              <a:lnSpc>
                <a:spcPct val="120000"/>
              </a:lnSpc>
            </a:pPr>
            <a:r>
              <a:rPr lang="fr-FR" sz="1600" dirty="0" smtClean="0"/>
              <a:t>Quels outils ? </a:t>
            </a:r>
            <a:r>
              <a:rPr lang="fr-FR" sz="1600" i="1" dirty="0" smtClean="0"/>
              <a:t>« Les statistiques ethniques sont la porte ouverte aux quotas. » </a:t>
            </a:r>
          </a:p>
          <a:p>
            <a:pPr algn="just">
              <a:lnSpc>
                <a:spcPct val="120000"/>
              </a:lnSpc>
            </a:pPr>
            <a:r>
              <a:rPr lang="fr-FR" sz="1600" i="1" dirty="0" smtClean="0"/>
              <a:t>« + 33 % d’accès au recrutement pour les personnes « discriminables » avec le CV anonyme 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000" b="1" dirty="0" smtClean="0"/>
              <a:t>D’une politique </a:t>
            </a:r>
            <a:r>
              <a:rPr lang="fr-FR" sz="2000" b="1" dirty="0"/>
              <a:t>de la Ville </a:t>
            </a:r>
            <a:r>
              <a:rPr lang="fr-FR" sz="2000" b="1" dirty="0" smtClean="0"/>
              <a:t>à une </a:t>
            </a:r>
            <a:r>
              <a:rPr lang="fr-FR" sz="2000" b="1" dirty="0"/>
              <a:t>politique pour la « cité </a:t>
            </a:r>
            <a:r>
              <a:rPr lang="fr-FR" sz="2000" b="1" dirty="0" smtClean="0"/>
              <a:t>»</a:t>
            </a:r>
            <a:endParaRPr lang="fr-FR" sz="2000" b="1" dirty="0"/>
          </a:p>
          <a:p>
            <a:pPr algn="just">
              <a:lnSpc>
                <a:spcPct val="120000"/>
              </a:lnSpc>
            </a:pPr>
            <a:r>
              <a:rPr lang="fr-FR" sz="1600" i="1" dirty="0"/>
              <a:t>« Il faut baisser les loyers dans les quartiers les plus favorisés. » « Un enjeu majeur = le développement éco et les commerces de proximité. »</a:t>
            </a:r>
          </a:p>
          <a:p>
            <a:pPr algn="just">
              <a:lnSpc>
                <a:spcPct val="120000"/>
              </a:lnSpc>
            </a:pPr>
            <a:r>
              <a:rPr lang="fr-FR" sz="1600" i="1" dirty="0" smtClean="0"/>
              <a:t>«</a:t>
            </a:r>
            <a:r>
              <a:rPr lang="fr-FR" sz="1600" i="1" dirty="0"/>
              <a:t> Investissons sur l’espace public, le lieu de la rencontre impromptue. »</a:t>
            </a:r>
          </a:p>
          <a:p>
            <a:pPr algn="just">
              <a:lnSpc>
                <a:spcPct val="120000"/>
              </a:lnSpc>
            </a:pPr>
            <a:r>
              <a:rPr lang="fr-FR" sz="1600" i="1" dirty="0" smtClean="0"/>
              <a:t>« Il faudrait un Ministère de la lutte contre les discriminations. »</a:t>
            </a:r>
            <a:endParaRPr lang="fr-FR" sz="1600" i="1" dirty="0"/>
          </a:p>
          <a:p>
            <a:pPr marL="0" indent="0">
              <a:lnSpc>
                <a:spcPct val="120000"/>
              </a:lnSpc>
              <a:buNone/>
            </a:pPr>
            <a:endParaRPr lang="fr-FR" i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b="1" dirty="0"/>
              <a:t>Politique de la Ville – Comment (</a:t>
            </a:r>
            <a:r>
              <a:rPr lang="fr-FR" sz="1800" b="1" dirty="0" err="1"/>
              <a:t>re</a:t>
            </a:r>
            <a:r>
              <a:rPr lang="fr-FR" sz="1800" b="1" dirty="0"/>
              <a:t>)-faire cité ?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839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645024"/>
            <a:ext cx="4157464" cy="31070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139952" y="548680"/>
            <a:ext cx="4493698" cy="30243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620688"/>
            <a:ext cx="3816424" cy="29737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18864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Ce qu’en pense </a:t>
            </a:r>
            <a:r>
              <a:rPr lang="fr-FR" sz="2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Ednac</a:t>
            </a:r>
            <a:r>
              <a:rPr lang="fr-FR" sz="2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 </a:t>
            </a:r>
            <a:endParaRPr lang="fr-FR" sz="2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192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600" b="1" dirty="0" smtClean="0"/>
              <a:t>Intervenants : </a:t>
            </a:r>
          </a:p>
          <a:p>
            <a:pPr>
              <a:lnSpc>
                <a:spcPct val="100000"/>
              </a:lnSpc>
            </a:pPr>
            <a:r>
              <a:rPr lang="fr-FR" sz="1600" b="1" dirty="0" smtClean="0"/>
              <a:t>Joëlle Bordet</a:t>
            </a:r>
            <a:r>
              <a:rPr lang="fr-FR" sz="1600" dirty="0" smtClean="0"/>
              <a:t>, psycho-sociologue, chercheur au Centre scientifique technique du bâtiment </a:t>
            </a:r>
          </a:p>
          <a:p>
            <a:pPr>
              <a:lnSpc>
                <a:spcPct val="100000"/>
              </a:lnSpc>
            </a:pPr>
            <a:r>
              <a:rPr lang="fr-FR" sz="1600" b="1" dirty="0" smtClean="0"/>
              <a:t>Martine Ouaknine, </a:t>
            </a:r>
            <a:r>
              <a:rPr lang="fr-FR" sz="1600" dirty="0" smtClean="0"/>
              <a:t>conseillère départementale des Alpes maritimes</a:t>
            </a:r>
          </a:p>
          <a:p>
            <a:pPr>
              <a:lnSpc>
                <a:spcPct val="100000"/>
              </a:lnSpc>
            </a:pPr>
            <a:r>
              <a:rPr lang="fr-FR" sz="1600" b="1" dirty="0" smtClean="0"/>
              <a:t>Adeline </a:t>
            </a:r>
            <a:r>
              <a:rPr lang="fr-FR" sz="1600" b="1" dirty="0"/>
              <a:t>Hazan</a:t>
            </a:r>
            <a:r>
              <a:rPr lang="fr-FR" sz="1600" dirty="0"/>
              <a:t>, contrôleur général des lieux de privation de liberté, ancienne Maire de </a:t>
            </a:r>
            <a:r>
              <a:rPr lang="fr-FR" sz="1600" dirty="0" smtClean="0"/>
              <a:t>Reims </a:t>
            </a:r>
          </a:p>
          <a:p>
            <a:pPr>
              <a:lnSpc>
                <a:spcPct val="100000"/>
              </a:lnSpc>
            </a:pPr>
            <a:r>
              <a:rPr lang="fr-FR" sz="1600" b="1" dirty="0" smtClean="0"/>
              <a:t>Pierre </a:t>
            </a:r>
            <a:r>
              <a:rPr lang="fr-FR" sz="1600" b="1" dirty="0"/>
              <a:t>N’</a:t>
            </a:r>
            <a:r>
              <a:rPr lang="fr-FR" sz="1600" b="1" dirty="0" err="1"/>
              <a:t>Gahane</a:t>
            </a:r>
            <a:r>
              <a:rPr lang="fr-FR" sz="1600" dirty="0"/>
              <a:t>, secrétaire général du Comité interministériel de lutte contre la </a:t>
            </a:r>
            <a:r>
              <a:rPr lang="fr-FR" sz="1600" dirty="0" smtClean="0"/>
              <a:t>délinquance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b="1" dirty="0" smtClean="0"/>
              <a:t>Animateurs </a:t>
            </a:r>
            <a:r>
              <a:rPr lang="fr-FR" sz="1600" b="1" dirty="0" smtClean="0"/>
              <a:t>: </a:t>
            </a:r>
          </a:p>
          <a:p>
            <a:pPr>
              <a:lnSpc>
                <a:spcPct val="100000"/>
              </a:lnSpc>
            </a:pPr>
            <a:r>
              <a:rPr lang="fr-FR" sz="1600" b="1" dirty="0" smtClean="0"/>
              <a:t>Caroline Bouvard</a:t>
            </a:r>
            <a:r>
              <a:rPr lang="fr-FR" sz="1600" dirty="0" smtClean="0"/>
              <a:t>, élève administratrice territoriale</a:t>
            </a:r>
          </a:p>
          <a:p>
            <a:pPr>
              <a:lnSpc>
                <a:spcPct val="100000"/>
              </a:lnSpc>
            </a:pPr>
            <a:r>
              <a:rPr lang="fr-FR" sz="1600" b="1" dirty="0" err="1" smtClean="0"/>
              <a:t>Aloys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Domon</a:t>
            </a:r>
            <a:r>
              <a:rPr lang="fr-FR" sz="1600" dirty="0" smtClean="0"/>
              <a:t>, élève administrateur territorial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1400" i="1" dirty="0" smtClean="0"/>
              <a:t>- 15h15-16h30 - </a:t>
            </a:r>
            <a:endParaRPr lang="fr-FR" sz="1400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 smtClean="0"/>
              <a:t>Table-ronde 4 : Prévenir </a:t>
            </a:r>
            <a:r>
              <a:rPr lang="fr-FR" sz="1600" b="1" dirty="0"/>
              <a:t>la radicalisation : comment faire ? Quel rôle pour les collectivités territoriales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134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340768"/>
            <a:ext cx="3151230" cy="22597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340768"/>
            <a:ext cx="1307473" cy="15189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340768"/>
            <a:ext cx="1800200" cy="168540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1728192" cy="16940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 smtClean="0"/>
              <a:t>Table-ronde 4 : Prévenir </a:t>
            </a:r>
            <a:r>
              <a:rPr lang="fr-FR" sz="1600" b="1" dirty="0"/>
              <a:t>la radicalisation : comment faire ? Quel rôle pour les collectivités territoriales ?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80928"/>
            <a:ext cx="4499992" cy="28024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9" y="3560804"/>
            <a:ext cx="2664296" cy="20203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717032"/>
            <a:ext cx="2016224" cy="18722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4" y="1340768"/>
            <a:ext cx="2004968" cy="24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7632848" cy="39772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b="1" dirty="0" smtClean="0"/>
              <a:t>La radicalisation, une réalité multiple qui bouscule nos représentations </a:t>
            </a:r>
          </a:p>
          <a:p>
            <a:pPr algn="just">
              <a:lnSpc>
                <a:spcPct val="100000"/>
              </a:lnSpc>
            </a:pPr>
            <a:r>
              <a:rPr lang="fr-FR" sz="1600" dirty="0" smtClean="0"/>
              <a:t>Une réalité qui concerne tout le monde </a:t>
            </a:r>
            <a:r>
              <a:rPr lang="fr-FR" sz="1600" i="1" dirty="0" smtClean="0"/>
              <a:t>« </a:t>
            </a:r>
            <a:r>
              <a:rPr lang="fr-FR" sz="1600" i="1" dirty="0"/>
              <a:t>P</a:t>
            </a:r>
            <a:r>
              <a:rPr lang="fr-FR" sz="1600" i="1" dirty="0" smtClean="0"/>
              <a:t>as un seul point du monde où la radicalisation n’existe pas »</a:t>
            </a:r>
          </a:p>
          <a:p>
            <a:pPr algn="just">
              <a:lnSpc>
                <a:spcPct val="100000"/>
              </a:lnSpc>
            </a:pPr>
            <a:r>
              <a:rPr lang="fr-FR" sz="1600" dirty="0" smtClean="0"/>
              <a:t>Une réalité violente : </a:t>
            </a:r>
            <a:r>
              <a:rPr lang="fr-FR" sz="1600" i="1" dirty="0" smtClean="0"/>
              <a:t>« On dresse une partie de la France contre l’autre » ; « 4600 signalements à ce jour »</a:t>
            </a:r>
          </a:p>
          <a:p>
            <a:pPr algn="just">
              <a:lnSpc>
                <a:spcPct val="100000"/>
              </a:lnSpc>
            </a:pPr>
            <a:r>
              <a:rPr lang="fr-FR" sz="1600" dirty="0"/>
              <a:t>Mettre fin à des quiproquos</a:t>
            </a:r>
            <a:r>
              <a:rPr lang="fr-FR" sz="1600" i="1" dirty="0"/>
              <a:t> : « il ne faut pas apparenter ce phénomène à celui des sectes </a:t>
            </a:r>
            <a:r>
              <a:rPr lang="fr-FR" sz="1600" i="1" dirty="0" smtClean="0"/>
              <a:t>car il propose un véritable projet politique » ; « plusieurs idéaux-types : la réparation du monde, la figure héroïque »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b="1" dirty="0" smtClean="0"/>
              <a:t>Des </a:t>
            </a:r>
            <a:r>
              <a:rPr lang="fr-FR" b="1" dirty="0"/>
              <a:t>pouvoirs publics face à une problématique complexe et inédite</a:t>
            </a:r>
          </a:p>
          <a:p>
            <a:pPr algn="just">
              <a:lnSpc>
                <a:spcPct val="100000"/>
              </a:lnSpc>
            </a:pPr>
            <a:r>
              <a:rPr lang="fr-FR" sz="1600" i="1" dirty="0"/>
              <a:t>« Les pouvoirs publics n’ont pas les réponses mais ils n’ont pas l’humilité d’admettre qu’ils n’ont pas les réponses </a:t>
            </a:r>
            <a:r>
              <a:rPr lang="fr-FR" sz="1600" i="1" dirty="0" smtClean="0"/>
              <a:t>»</a:t>
            </a:r>
          </a:p>
          <a:p>
            <a:pPr algn="just">
              <a:lnSpc>
                <a:spcPct val="100000"/>
              </a:lnSpc>
            </a:pPr>
            <a:r>
              <a:rPr lang="fr-FR" sz="1600" i="1" dirty="0"/>
              <a:t>«  Des pouvoirs publics déconnectés de la réalité de terrain  ? »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97" y="273600"/>
            <a:ext cx="7211347" cy="1144800"/>
          </a:xfrm>
        </p:spPr>
        <p:txBody>
          <a:bodyPr>
            <a:noAutofit/>
          </a:bodyPr>
          <a:lstStyle/>
          <a:p>
            <a:r>
              <a:rPr lang="fr-FR" sz="1600" b="1" dirty="0"/>
              <a:t>Prévenir la radicalisation : comment faire ? Quel rôle pour les collectivités territoriales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137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997" y="1412776"/>
            <a:ext cx="7355363" cy="39772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b="1" dirty="0" smtClean="0"/>
              <a:t>Prévenir la radicalisation, un enjeu des politiques publiques locales</a:t>
            </a:r>
          </a:p>
          <a:p>
            <a:pPr algn="just">
              <a:lnSpc>
                <a:spcPct val="100000"/>
              </a:lnSpc>
            </a:pPr>
            <a:r>
              <a:rPr lang="fr-FR" sz="1600" dirty="0" smtClean="0"/>
              <a:t>Prendre la mesure d’une réalité mondiale :</a:t>
            </a:r>
            <a:r>
              <a:rPr lang="fr-FR" sz="1600" i="1" dirty="0" smtClean="0"/>
              <a:t> « Les jeunes naissent au monde dans la mondialisation ».</a:t>
            </a:r>
            <a:r>
              <a:rPr lang="fr-FR" sz="1600" i="1" dirty="0"/>
              <a:t> </a:t>
            </a:r>
            <a:r>
              <a:rPr lang="fr-FR" sz="1600" i="1" dirty="0" smtClean="0"/>
              <a:t>« Il faut envisager la mondialisation du point de vue de la ressource, de l’ouverture ». </a:t>
            </a:r>
          </a:p>
          <a:p>
            <a:pPr algn="just">
              <a:lnSpc>
                <a:spcPct val="100000"/>
              </a:lnSpc>
            </a:pPr>
            <a:r>
              <a:rPr lang="fr-FR" sz="1600" dirty="0" smtClean="0"/>
              <a:t>Organiser la réponse à la radicalisation : </a:t>
            </a:r>
            <a:r>
              <a:rPr lang="fr-FR" sz="1600" i="1" dirty="0" smtClean="0"/>
              <a:t>«</a:t>
            </a:r>
            <a:r>
              <a:rPr lang="fr-FR" sz="1600" i="1" dirty="0"/>
              <a:t> Capacité collectivité à produire du discours </a:t>
            </a:r>
            <a:r>
              <a:rPr lang="fr-FR" sz="1600" i="1" dirty="0" smtClean="0"/>
              <a:t>» ; « Retravailler un discours pragmatique » ; « être rigoureux sur la </a:t>
            </a:r>
            <a:r>
              <a:rPr lang="fr-FR" sz="1600" i="1" dirty="0" err="1" smtClean="0"/>
              <a:t>déradicalisation</a:t>
            </a:r>
            <a:r>
              <a:rPr lang="fr-FR" sz="1600" i="1" dirty="0" smtClean="0"/>
              <a:t> »</a:t>
            </a:r>
          </a:p>
          <a:p>
            <a:pPr algn="just">
              <a:lnSpc>
                <a:spcPct val="100000"/>
              </a:lnSpc>
            </a:pPr>
            <a:r>
              <a:rPr lang="fr-FR" sz="1600" dirty="0" smtClean="0"/>
              <a:t>Conduire </a:t>
            </a:r>
            <a:r>
              <a:rPr lang="fr-FR" sz="1600" dirty="0"/>
              <a:t>un travail en prison </a:t>
            </a:r>
            <a:r>
              <a:rPr lang="fr-FR" sz="1600" dirty="0" smtClean="0"/>
              <a:t>: </a:t>
            </a:r>
            <a:r>
              <a:rPr lang="fr-FR" sz="1600" i="1" dirty="0"/>
              <a:t>« il n’est pas question de faire renoncer aux pratiques religieuses mais de renoncer à la violence </a:t>
            </a:r>
            <a:r>
              <a:rPr lang="fr-FR" sz="1600" i="1" dirty="0" smtClean="0"/>
              <a:t>»</a:t>
            </a:r>
          </a:p>
          <a:p>
            <a:pPr algn="just">
              <a:lnSpc>
                <a:spcPct val="100000"/>
              </a:lnSpc>
            </a:pPr>
            <a:r>
              <a:rPr lang="fr-FR" sz="1600" dirty="0" smtClean="0"/>
              <a:t>Boucler </a:t>
            </a:r>
            <a:r>
              <a:rPr lang="fr-FR" sz="1600" dirty="0"/>
              <a:t>le cercle </a:t>
            </a:r>
            <a:r>
              <a:rPr lang="fr-FR" sz="1600" i="1" dirty="0" smtClean="0"/>
              <a:t>: «</a:t>
            </a:r>
            <a:r>
              <a:rPr lang="fr-FR" sz="1600" i="1" dirty="0"/>
              <a:t> Les collectivités territoriales doivent lutter contre les discriminations, en commençant par les jeunes </a:t>
            </a:r>
            <a:r>
              <a:rPr lang="fr-FR" sz="1600" i="1" dirty="0" smtClean="0"/>
              <a:t>» ; « organiser la réintégration sociale des jeunes ». </a:t>
            </a:r>
            <a:endParaRPr lang="fr-FR" sz="1600" i="1" dirty="0"/>
          </a:p>
          <a:p>
            <a:pPr marL="0" indent="0">
              <a:lnSpc>
                <a:spcPct val="100000"/>
              </a:lnSpc>
              <a:buNone/>
            </a:pPr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97" y="332656"/>
            <a:ext cx="7643395" cy="1085744"/>
          </a:xfrm>
        </p:spPr>
        <p:txBody>
          <a:bodyPr>
            <a:noAutofit/>
          </a:bodyPr>
          <a:lstStyle/>
          <a:p>
            <a:r>
              <a:rPr lang="fr-FR" sz="1600" b="1" dirty="0"/>
              <a:t>Prévenir la radicalisation : comment faire ? Quel rôle pour les collectivités territoriales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731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997" y="1412776"/>
            <a:ext cx="7715403" cy="460851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1600" b="1" dirty="0" smtClean="0"/>
              <a:t>Intervenants : 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Ludovic Lamy</a:t>
            </a:r>
            <a:r>
              <a:rPr lang="fr-FR" sz="1600" dirty="0" smtClean="0"/>
              <a:t>, directeur adjoint enfance-famille au Conseil départemental de Seine-Saint-Denis 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Murielle </a:t>
            </a:r>
            <a:r>
              <a:rPr lang="fr-FR" sz="1600" b="1" dirty="0" err="1" smtClean="0"/>
              <a:t>Maffessoli</a:t>
            </a:r>
            <a:r>
              <a:rPr lang="fr-FR" sz="1600" dirty="0" smtClean="0"/>
              <a:t>, sociologue, directrice de l’Observatoire régional de l’intégration et de la ville (ORIV)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Patrick </a:t>
            </a:r>
            <a:r>
              <a:rPr lang="fr-FR" sz="1600" b="1" dirty="0" err="1"/>
              <a:t>Molinoz</a:t>
            </a:r>
            <a:r>
              <a:rPr lang="fr-FR" sz="1600" dirty="0"/>
              <a:t>, maire de </a:t>
            </a:r>
            <a:r>
              <a:rPr lang="fr-FR" sz="1600" dirty="0" err="1"/>
              <a:t>Vénarey</a:t>
            </a:r>
            <a:r>
              <a:rPr lang="fr-FR" sz="1600" dirty="0"/>
              <a:t> les </a:t>
            </a:r>
            <a:r>
              <a:rPr lang="fr-FR" sz="1600" dirty="0" err="1"/>
              <a:t>Laumes</a:t>
            </a:r>
            <a:r>
              <a:rPr lang="fr-FR" sz="1600" dirty="0"/>
              <a:t>, vice-président et représentant du groupe de travail « Laïcité » de </a:t>
            </a:r>
            <a:r>
              <a:rPr lang="fr-FR" sz="1600" dirty="0" smtClean="0"/>
              <a:t>l’AMF</a:t>
            </a:r>
            <a:endParaRPr lang="fr-FR" sz="1600" dirty="0"/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 smtClean="0"/>
              <a:t>Animateurs </a:t>
            </a:r>
            <a:r>
              <a:rPr lang="fr-FR" sz="1600" b="1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Cécile Burlat</a:t>
            </a:r>
            <a:r>
              <a:rPr lang="fr-FR" sz="1600" dirty="0" smtClean="0"/>
              <a:t>, élève administratrice territoriale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/>
              <a:t>Charles </a:t>
            </a:r>
            <a:r>
              <a:rPr lang="fr-FR" sz="1600" b="1" dirty="0" err="1" smtClean="0"/>
              <a:t>Thérond</a:t>
            </a:r>
            <a:r>
              <a:rPr lang="fr-FR" sz="1600" dirty="0" smtClean="0"/>
              <a:t>, élève administrateur territorial</a:t>
            </a:r>
            <a:endParaRPr lang="fr-FR" sz="16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fr-FR" sz="1600" i="1" dirty="0" smtClean="0"/>
              <a:t>- 10h20-11h30 - </a:t>
            </a:r>
          </a:p>
          <a:p>
            <a:pPr marL="0" indent="0">
              <a:lnSpc>
                <a:spcPct val="120000"/>
              </a:lnSpc>
              <a:buNone/>
            </a:pPr>
            <a:endParaRPr lang="fr-FR" sz="1400" i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 smtClean="0"/>
              <a:t>Table-ronde 1 : Réaffirmer </a:t>
            </a:r>
            <a:r>
              <a:rPr lang="fr-FR" sz="1600" b="1" dirty="0"/>
              <a:t>la laïcité, comment agir pour les collectivités ?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84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Une séminaire ponctué d’interventions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84784"/>
            <a:ext cx="2984312" cy="20882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3645024"/>
            <a:ext cx="2160240" cy="18457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7"/>
          <a:stretch/>
        </p:blipFill>
        <p:spPr>
          <a:xfrm>
            <a:off x="4283968" y="3645024"/>
            <a:ext cx="2160240" cy="18722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484784"/>
            <a:ext cx="2950712" cy="20672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19872" y="1484784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Patrick KANNER</a:t>
            </a:r>
            <a:r>
              <a:rPr lang="fr-FR" sz="1200" dirty="0" smtClean="0"/>
              <a:t>, Ministre de la Ville, de la jeunesse et des sports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419872" y="263691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François DELUGA</a:t>
            </a:r>
            <a:r>
              <a:rPr lang="fr-FR" sz="1200" dirty="0" smtClean="0"/>
              <a:t>, président du CNFPT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536" y="407707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Jean Paul DELEVOYE, </a:t>
            </a:r>
            <a:r>
              <a:rPr lang="fr-FR" sz="1200" dirty="0" smtClean="0"/>
              <a:t>président du CESE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422108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Véronique ROBITAILLIE, </a:t>
            </a:r>
            <a:r>
              <a:rPr lang="fr-FR" sz="1200" dirty="0" smtClean="0"/>
              <a:t>directrice de l’INET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949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 séminaire sous le signe de la libre expression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1512168" cy="21696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1552672" cy="21602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628800"/>
            <a:ext cx="1440161" cy="21602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628800"/>
            <a:ext cx="1512168" cy="21602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628800"/>
            <a:ext cx="1562885" cy="21602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312" y="1628799"/>
            <a:ext cx="1584176" cy="216024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95536" y="41490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Retrouvez tous les messages des participants du séminaire sur </a:t>
            </a:r>
            <a:r>
              <a:rPr lang="fr-FR" dirty="0" smtClean="0"/>
              <a:t>le Tumblr : elevesinet.tumblr.com</a:t>
            </a:r>
          </a:p>
        </p:txBody>
      </p:sp>
    </p:spTree>
    <p:extLst>
      <p:ext uri="{BB962C8B-B14F-4D97-AF65-F5344CB8AC3E}">
        <p14:creationId xmlns:p14="http://schemas.microsoft.com/office/powerpoint/2010/main" val="14321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6997" y="476672"/>
            <a:ext cx="8228924" cy="714129"/>
          </a:xfrm>
        </p:spPr>
        <p:txBody>
          <a:bodyPr/>
          <a:lstStyle/>
          <a:p>
            <a:pPr algn="ctr"/>
            <a:r>
              <a:rPr lang="fr-FR" sz="1600" b="1" dirty="0" smtClean="0"/>
              <a:t>Un séminaire d’une promotion engagée : promotion </a:t>
            </a:r>
            <a:r>
              <a:rPr lang="fr-FR" sz="1600" b="1" dirty="0" err="1" smtClean="0"/>
              <a:t>Václav</a:t>
            </a:r>
            <a:r>
              <a:rPr lang="fr-FR" sz="1600" b="1" dirty="0" smtClean="0"/>
              <a:t> Havel des élèves administrateurs territoriaux - INET 2014-2015</a:t>
            </a:r>
            <a:endParaRPr lang="fr-FR" sz="1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340768"/>
            <a:ext cx="2870855" cy="19008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348880"/>
            <a:ext cx="5233288" cy="33843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3356992"/>
            <a:ext cx="2880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Remise du rapport des élèves administrateurs au ministre KANNER sur </a:t>
            </a:r>
            <a:r>
              <a:rPr lang="fr-FR" sz="1400" dirty="0" smtClean="0"/>
              <a:t>le développement du </a:t>
            </a:r>
            <a:r>
              <a:rPr lang="fr-FR" sz="1400" dirty="0" smtClean="0"/>
              <a:t>service civique dans les collectivités </a:t>
            </a:r>
            <a:r>
              <a:rPr lang="fr-FR" sz="1400" dirty="0" smtClean="0"/>
              <a:t>territoriales</a:t>
            </a:r>
            <a:r>
              <a:rPr lang="fr-FR" sz="1400" u="sng" dirty="0" smtClean="0"/>
              <a:t> </a:t>
            </a:r>
          </a:p>
          <a:p>
            <a:pPr algn="ctr"/>
            <a:endParaRPr lang="fr-FR" sz="1400" u="sng" dirty="0">
              <a:hlinkClick r:id="rId5"/>
            </a:endParaRPr>
          </a:p>
          <a:p>
            <a:pPr algn="ctr"/>
            <a:r>
              <a:rPr lang="fr-FR" sz="1400" u="sng" dirty="0" smtClean="0">
                <a:hlinkClick r:id="rId5"/>
              </a:rPr>
              <a:t>Retrouvez le rapport sur notre site</a:t>
            </a:r>
            <a:endParaRPr lang="fr-FR" sz="1400" u="sng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635896" y="1340768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6"/>
              </a:rPr>
              <a:t>http://www.eleve-administrateur-territorial.fr</a:t>
            </a:r>
            <a:r>
              <a:rPr lang="fr-FR" sz="1600" dirty="0" smtClean="0">
                <a:hlinkClick r:id="rId6"/>
              </a:rPr>
              <a:t>/</a:t>
            </a:r>
            <a:endParaRPr lang="fr-FR" sz="1600" dirty="0" smtClean="0"/>
          </a:p>
          <a:p>
            <a:r>
              <a:rPr lang="fr-FR" sz="1600" dirty="0" smtClean="0"/>
              <a:t>       @</a:t>
            </a:r>
            <a:r>
              <a:rPr lang="fr-FR" sz="1600" dirty="0" err="1" smtClean="0"/>
              <a:t>Eleves_INET</a:t>
            </a:r>
            <a:r>
              <a:rPr lang="fr-FR" sz="1600" dirty="0" smtClean="0"/>
              <a:t> </a:t>
            </a:r>
          </a:p>
          <a:p>
            <a:endParaRPr lang="fr-FR" sz="800" dirty="0" smtClean="0"/>
          </a:p>
          <a:p>
            <a:r>
              <a:rPr lang="fr-FR" sz="1600" dirty="0" smtClean="0"/>
              <a:t>       Elèves INET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65" y="1669511"/>
            <a:ext cx="289979" cy="2357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84" y="1967712"/>
            <a:ext cx="309160" cy="3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780928"/>
            <a:ext cx="2247032" cy="20533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725145"/>
            <a:ext cx="1990799" cy="100811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b="1" dirty="0"/>
              <a:t>Table-ronde 1 : Réaffirmer la laïcité, comment agir pour les collectivités ? 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4680520" cy="27235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89040"/>
            <a:ext cx="1656184" cy="19217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420888"/>
            <a:ext cx="2099879" cy="33207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96752"/>
            <a:ext cx="2160240" cy="16644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789040"/>
            <a:ext cx="1800200" cy="19442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9" y="3789040"/>
            <a:ext cx="2088232" cy="194421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32" y="1196752"/>
            <a:ext cx="229015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997" y="1268760"/>
            <a:ext cx="7427371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b="1" dirty="0"/>
              <a:t>La laïcité une valeur au cœur du Pacte Républicain, réinterrogée par les évolutions de notre société…</a:t>
            </a:r>
          </a:p>
          <a:p>
            <a:pPr algn="just">
              <a:lnSpc>
                <a:spcPct val="120000"/>
              </a:lnSpc>
            </a:pPr>
            <a:r>
              <a:rPr lang="fr-FR" sz="1600" dirty="0"/>
              <a:t>« Un principe clair » dont l’épaisseur historique ne doit pas être niée : </a:t>
            </a:r>
            <a:r>
              <a:rPr lang="fr-FR" sz="1600" i="1" dirty="0"/>
              <a:t>« la seule manière dans une société multiculturelle de faire cohabiter les gens ensemble. »</a:t>
            </a:r>
          </a:p>
          <a:p>
            <a:pPr algn="just">
              <a:lnSpc>
                <a:spcPct val="120000"/>
              </a:lnSpc>
            </a:pPr>
            <a:r>
              <a:rPr lang="fr-FR" sz="1600" dirty="0" smtClean="0"/>
              <a:t>Mais un principe qui n’est pas compris par tous et ressenti comme excluant: </a:t>
            </a:r>
            <a:r>
              <a:rPr lang="fr-FR" sz="1600" i="1" dirty="0"/>
              <a:t>« On essentialise les gens et on renvoie les enfants à leur religion. Les enfants ont juste envie d’être des enfants comme les autres. »</a:t>
            </a:r>
          </a:p>
          <a:p>
            <a:pPr algn="just">
              <a:lnSpc>
                <a:spcPct val="120000"/>
              </a:lnSpc>
            </a:pPr>
            <a:r>
              <a:rPr lang="fr-FR" sz="1600" dirty="0" smtClean="0"/>
              <a:t>Et une </a:t>
            </a:r>
            <a:r>
              <a:rPr lang="fr-FR" sz="1600" dirty="0"/>
              <a:t>application qui fait aujourd’hui débat : </a:t>
            </a:r>
            <a:r>
              <a:rPr lang="fr-FR" sz="1600" dirty="0" err="1"/>
              <a:t>doit-elle</a:t>
            </a:r>
            <a:r>
              <a:rPr lang="fr-FR" sz="1600" dirty="0"/>
              <a:t> être à géométrie variable ? </a:t>
            </a:r>
            <a:r>
              <a:rPr lang="fr-FR" sz="1600" i="1" dirty="0"/>
              <a:t>« il n’est pas question d’appliquer une laïcité A dans une ville A et une laïcité B dans une ville B »</a:t>
            </a:r>
          </a:p>
          <a:p>
            <a:pPr marL="0" indent="0">
              <a:lnSpc>
                <a:spcPct val="120000"/>
              </a:lnSpc>
              <a:buNone/>
            </a:pPr>
            <a:endParaRPr lang="fr-FR" sz="1400" i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Réaffirmer la laïcité, comment agir pour les collectivités ?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015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997" y="1268760"/>
            <a:ext cx="7715403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b="1" dirty="0"/>
              <a:t>« Comment faire de la laïcité un sujet d’identité républicaine et non nationale ? » </a:t>
            </a:r>
            <a:r>
              <a:rPr lang="fr-FR" b="1" dirty="0" smtClean="0"/>
              <a:t>Les </a:t>
            </a:r>
            <a:r>
              <a:rPr lang="fr-FR" b="1" dirty="0"/>
              <a:t>pouvoirs publics </a:t>
            </a:r>
            <a:r>
              <a:rPr lang="fr-FR" b="1" dirty="0" smtClean="0"/>
              <a:t>doivent </a:t>
            </a:r>
            <a:r>
              <a:rPr lang="fr-FR" b="1" dirty="0"/>
              <a:t>aujourd’hui faire en sorte que le concept soit compris, approprié et partagé</a:t>
            </a:r>
          </a:p>
          <a:p>
            <a:pPr algn="just">
              <a:lnSpc>
                <a:spcPct val="120000"/>
              </a:lnSpc>
            </a:pPr>
            <a:r>
              <a:rPr lang="fr-FR" sz="1600" dirty="0"/>
              <a:t>Un besoin de </a:t>
            </a:r>
            <a:r>
              <a:rPr lang="fr-FR" sz="1600" i="1" dirty="0"/>
              <a:t>compréhension </a:t>
            </a:r>
            <a:r>
              <a:rPr lang="fr-FR" sz="1600" dirty="0"/>
              <a:t>: </a:t>
            </a:r>
            <a:r>
              <a:rPr lang="fr-FR" sz="1600" i="1" dirty="0"/>
              <a:t>« il ne faut pas simplifier le concept »</a:t>
            </a:r>
          </a:p>
          <a:p>
            <a:pPr algn="just">
              <a:lnSpc>
                <a:spcPct val="120000"/>
              </a:lnSpc>
            </a:pPr>
            <a:r>
              <a:rPr lang="fr-FR" sz="1600" dirty="0"/>
              <a:t>Un besoin d’</a:t>
            </a:r>
            <a:r>
              <a:rPr lang="fr-FR" sz="1600" i="1" dirty="0"/>
              <a:t>appropriation</a:t>
            </a:r>
            <a:r>
              <a:rPr lang="fr-FR" sz="1600" dirty="0"/>
              <a:t> : </a:t>
            </a:r>
            <a:r>
              <a:rPr lang="fr-FR" sz="1600" i="1" dirty="0"/>
              <a:t>« un certain nombre de jeunes perçoivent la laïcité comme un concept érigé contre eux. On doit aussi l’entendre. »</a:t>
            </a:r>
            <a:r>
              <a:rPr lang="fr-FR" sz="1600" dirty="0"/>
              <a:t>… aux collectivités de déconstruire cette conception</a:t>
            </a:r>
          </a:p>
          <a:p>
            <a:pPr algn="just">
              <a:lnSpc>
                <a:spcPct val="120000"/>
              </a:lnSpc>
            </a:pPr>
            <a:r>
              <a:rPr lang="fr-FR" sz="1600" dirty="0"/>
              <a:t>Un besoin d’</a:t>
            </a:r>
            <a:r>
              <a:rPr lang="fr-FR" sz="1600" i="1" dirty="0"/>
              <a:t>accompagnement</a:t>
            </a:r>
            <a:r>
              <a:rPr lang="fr-FR" sz="1600" dirty="0"/>
              <a:t> des agents des collectivités</a:t>
            </a:r>
            <a:r>
              <a:rPr lang="fr-FR" sz="1600" dirty="0" smtClean="0"/>
              <a:t> : </a:t>
            </a:r>
            <a:r>
              <a:rPr lang="fr-FR" sz="1600" i="1" dirty="0"/>
              <a:t>« ne pas les laisser face à des situations ingérables </a:t>
            </a:r>
            <a:r>
              <a:rPr lang="fr-FR" sz="1600" i="1" dirty="0" smtClean="0"/>
              <a:t>»</a:t>
            </a:r>
            <a:endParaRPr lang="fr-FR" sz="1600" dirty="0"/>
          </a:p>
          <a:p>
            <a:pPr>
              <a:lnSpc>
                <a:spcPct val="120000"/>
              </a:lnSpc>
            </a:pPr>
            <a:endParaRPr lang="fr-FR" sz="1400" i="1" dirty="0" smtClean="0"/>
          </a:p>
          <a:p>
            <a:pPr marL="0" indent="0">
              <a:lnSpc>
                <a:spcPct val="120000"/>
              </a:lnSpc>
              <a:buNone/>
            </a:pPr>
            <a:endParaRPr lang="fr-FR" sz="1400" i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Réaffirmer la laïcité, comment agir pour les collectivités ?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388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3544796"/>
            <a:ext cx="5021146" cy="32908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476672"/>
            <a:ext cx="4747380" cy="299449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504" y="18864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Ce qu’en pense </a:t>
            </a:r>
            <a:r>
              <a:rPr lang="fr-FR" sz="2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Ednac</a:t>
            </a:r>
            <a:r>
              <a:rPr lang="fr-FR" sz="2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 </a:t>
            </a:r>
            <a:endParaRPr lang="fr-FR" sz="2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994" y="908720"/>
            <a:ext cx="455703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997" y="1484784"/>
            <a:ext cx="7787411" cy="40970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1600" b="1" dirty="0" smtClean="0"/>
              <a:t>Intervenants</a:t>
            </a:r>
            <a:r>
              <a:rPr lang="fr-FR" sz="1600" dirty="0" smtClean="0"/>
              <a:t> : </a:t>
            </a:r>
          </a:p>
          <a:p>
            <a:pPr>
              <a:lnSpc>
                <a:spcPct val="110000"/>
              </a:lnSpc>
            </a:pPr>
            <a:r>
              <a:rPr lang="fr-FR" sz="1600" b="1" dirty="0" smtClean="0"/>
              <a:t>Fabien Fabbri</a:t>
            </a:r>
            <a:r>
              <a:rPr lang="fr-FR" sz="1600" dirty="0" smtClean="0"/>
              <a:t>, directeur général des services de la Ville de Bagneux</a:t>
            </a:r>
          </a:p>
          <a:p>
            <a:pPr>
              <a:lnSpc>
                <a:spcPct val="110000"/>
              </a:lnSpc>
            </a:pPr>
            <a:r>
              <a:rPr lang="fr-FR" sz="1600" b="1" dirty="0" smtClean="0"/>
              <a:t>Mohamed </a:t>
            </a:r>
            <a:r>
              <a:rPr lang="fr-FR" sz="1600" b="1" dirty="0" err="1" smtClean="0"/>
              <a:t>Mechmache</a:t>
            </a:r>
            <a:r>
              <a:rPr lang="fr-FR" sz="1600" dirty="0" smtClean="0"/>
              <a:t>, président-fondateur d’AC Le Feu, co-président du collectif associatif « Pas sans nous »</a:t>
            </a:r>
          </a:p>
          <a:p>
            <a:pPr>
              <a:lnSpc>
                <a:spcPct val="110000"/>
              </a:lnSpc>
            </a:pPr>
            <a:r>
              <a:rPr lang="fr-FR" sz="1600" b="1" dirty="0" smtClean="0"/>
              <a:t>Hélène </a:t>
            </a:r>
            <a:r>
              <a:rPr lang="fr-FR" sz="1600" b="1" dirty="0"/>
              <a:t>Paoletti</a:t>
            </a:r>
            <a:r>
              <a:rPr lang="fr-FR" sz="1600" dirty="0"/>
              <a:t>, directrice de l’Agence du service </a:t>
            </a:r>
            <a:r>
              <a:rPr lang="fr-FR" sz="1600" dirty="0" smtClean="0"/>
              <a:t>civique</a:t>
            </a:r>
          </a:p>
          <a:p>
            <a:pPr>
              <a:lnSpc>
                <a:spcPct val="110000"/>
              </a:lnSpc>
            </a:pPr>
            <a:r>
              <a:rPr lang="fr-FR" sz="1600" b="1" dirty="0"/>
              <a:t>Henri </a:t>
            </a:r>
            <a:r>
              <a:rPr lang="fr-FR" sz="1600" b="1" dirty="0" err="1"/>
              <a:t>Waroczyk</a:t>
            </a:r>
            <a:r>
              <a:rPr lang="fr-FR" sz="1600" dirty="0"/>
              <a:t>, </a:t>
            </a:r>
            <a:r>
              <a:rPr lang="fr-FR" sz="1600" dirty="0" smtClean="0"/>
              <a:t>Maire adjoint </a:t>
            </a:r>
            <a:r>
              <a:rPr lang="fr-FR" sz="1600" dirty="0"/>
              <a:t>à la politique de la ville de Calais</a:t>
            </a:r>
            <a:endParaRPr lang="fr-FR" sz="1600" dirty="0" smtClean="0"/>
          </a:p>
          <a:p>
            <a:pPr marL="0" indent="0">
              <a:lnSpc>
                <a:spcPct val="110000"/>
              </a:lnSpc>
              <a:buNone/>
            </a:pPr>
            <a:endParaRPr lang="fr-FR" sz="1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r-FR" sz="1600" b="1" dirty="0" smtClean="0"/>
              <a:t>Animateurs</a:t>
            </a:r>
            <a:r>
              <a:rPr lang="fr-FR" sz="1600" dirty="0" smtClean="0"/>
              <a:t> : </a:t>
            </a:r>
          </a:p>
          <a:p>
            <a:pPr>
              <a:lnSpc>
                <a:spcPct val="110000"/>
              </a:lnSpc>
            </a:pPr>
            <a:r>
              <a:rPr lang="fr-FR" sz="1600" b="1" dirty="0" smtClean="0"/>
              <a:t>Hortense Denis</a:t>
            </a:r>
            <a:r>
              <a:rPr lang="fr-FR" sz="1600" dirty="0" smtClean="0"/>
              <a:t>, élève administratrice territoriale</a:t>
            </a:r>
          </a:p>
          <a:p>
            <a:pPr>
              <a:lnSpc>
                <a:spcPct val="110000"/>
              </a:lnSpc>
            </a:pPr>
            <a:r>
              <a:rPr lang="fr-FR" sz="1600" b="1" dirty="0" err="1" smtClean="0"/>
              <a:t>Laorans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Draoulec</a:t>
            </a:r>
            <a:r>
              <a:rPr lang="fr-FR" sz="1600" dirty="0" smtClean="0"/>
              <a:t>, élève administrateur territorial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1400" i="1" dirty="0" smtClean="0"/>
              <a:t>- </a:t>
            </a:r>
            <a:r>
              <a:rPr lang="fr-FR" sz="1400" i="1" dirty="0" smtClean="0"/>
              <a:t>11h30-12h45 - </a:t>
            </a:r>
            <a:endParaRPr lang="fr-FR" sz="1400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98" y="273600"/>
            <a:ext cx="7117510" cy="1144800"/>
          </a:xfrm>
        </p:spPr>
        <p:txBody>
          <a:bodyPr>
            <a:noAutofit/>
          </a:bodyPr>
          <a:lstStyle/>
          <a:p>
            <a:r>
              <a:rPr lang="fr-FR" sz="1600" b="1" dirty="0" smtClean="0"/>
              <a:t>Table-ronde 2 : Devenir </a:t>
            </a:r>
            <a:r>
              <a:rPr lang="fr-FR" sz="1600" b="1" dirty="0"/>
              <a:t>citoyen – l’apprentissage de la liberté d’expression et de l’engagement par la jeunesse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206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4437112"/>
            <a:ext cx="2052216" cy="12961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2304256" cy="2686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12976"/>
            <a:ext cx="3038872" cy="25202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196752"/>
            <a:ext cx="2880320" cy="45365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 smtClean="0"/>
              <a:t>Table-ronde 2 : Devenir </a:t>
            </a:r>
            <a:r>
              <a:rPr lang="fr-FR" sz="1600" b="1" dirty="0"/>
              <a:t>citoyen – l’apprentissage de la liberté d’expression et de l’engagement par la jeunesse </a:t>
            </a:r>
            <a:endParaRPr lang="fr-FR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1" y="4005064"/>
            <a:ext cx="1440160" cy="17281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1196752"/>
            <a:ext cx="2238772" cy="11620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196752"/>
            <a:ext cx="2016224" cy="14688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276872"/>
            <a:ext cx="3960440" cy="22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3859" y="1556792"/>
            <a:ext cx="7787411" cy="49685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pPr marL="0" indent="0">
              <a:buNone/>
            </a:pPr>
            <a:endParaRPr lang="fr-FR" sz="23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fr-FR" sz="1400" i="1" dirty="0" smtClean="0"/>
              <a:t> </a:t>
            </a:r>
            <a:endParaRPr lang="fr-FR" sz="1400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997" y="273600"/>
            <a:ext cx="7139339" cy="1144800"/>
          </a:xfrm>
        </p:spPr>
        <p:txBody>
          <a:bodyPr>
            <a:noAutofit/>
          </a:bodyPr>
          <a:lstStyle/>
          <a:p>
            <a:r>
              <a:rPr lang="fr-FR" sz="1600" b="1" dirty="0"/>
              <a:t>Devenir citoyen – l’apprentissage de la liberté d’expression et de l’engagement par la jeunesse 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467544" y="1196752"/>
            <a:ext cx="73448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b="1" dirty="0"/>
              <a:t>« Comment former des citoyens quand la République ne tient pas toutes ses promesses ? </a:t>
            </a:r>
            <a:r>
              <a:rPr lang="fr-FR" b="1" dirty="0" smtClean="0"/>
              <a:t>»</a:t>
            </a:r>
          </a:p>
          <a:p>
            <a:pPr algn="just">
              <a:lnSpc>
                <a:spcPct val="120000"/>
              </a:lnSpc>
            </a:pPr>
            <a:endParaRPr lang="fr-FR" sz="2000" i="1" dirty="0"/>
          </a:p>
          <a:p>
            <a:pPr marL="285750" indent="-285750" algn="just">
              <a:buFont typeface="Arial"/>
              <a:buChar char="•"/>
            </a:pPr>
            <a:r>
              <a:rPr lang="fr-FR" sz="1600" dirty="0" smtClean="0"/>
              <a:t>Que révèle la difficulté à « se sentir Charlie » ? </a:t>
            </a:r>
            <a:r>
              <a:rPr lang="fr-FR" sz="1600" i="1" dirty="0"/>
              <a:t>« </a:t>
            </a:r>
            <a:r>
              <a:rPr lang="fr-FR" sz="1600" i="1" dirty="0" smtClean="0"/>
              <a:t>convoquer </a:t>
            </a:r>
            <a:r>
              <a:rPr lang="fr-FR" sz="1600" i="1" dirty="0"/>
              <a:t>l’unité nationale quand elle n’existe pas dans les faits au quotidien, c’est se faire plaisir à peu de frais. »</a:t>
            </a:r>
          </a:p>
          <a:p>
            <a:pPr marL="285750" indent="-285750" algn="just">
              <a:buFont typeface="Arial"/>
              <a:buChar char="•"/>
            </a:pPr>
            <a:endParaRPr lang="fr-FR" sz="1600" dirty="0"/>
          </a:p>
          <a:p>
            <a:pPr marL="285750" indent="-285750" algn="just">
              <a:buFont typeface="Arial"/>
              <a:buChar char="•"/>
            </a:pPr>
            <a:r>
              <a:rPr lang="fr-FR" sz="1600" dirty="0"/>
              <a:t>Trois conditions préalables à l’engagement : </a:t>
            </a:r>
            <a:r>
              <a:rPr lang="fr-FR" sz="1600" i="1" dirty="0"/>
              <a:t>« Pour devenir pleinement citoyen, il faut se sentir reconnu, utile et légitime. » </a:t>
            </a:r>
          </a:p>
          <a:p>
            <a:pPr marL="285750" indent="-285750" algn="just">
              <a:buFont typeface="Arial"/>
              <a:buChar char="•"/>
            </a:pPr>
            <a:endParaRPr lang="fr-FR" sz="1600" dirty="0"/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fr-FR" sz="1600" dirty="0"/>
              <a:t>Prendre en compte la parole des jeunes : </a:t>
            </a:r>
            <a:r>
              <a:rPr lang="fr-FR" sz="1600" i="1" dirty="0"/>
              <a:t>« Il faut éduquer les oreilles de ceux qui entendent et pas seulement les bouches de ceux qui </a:t>
            </a:r>
            <a:r>
              <a:rPr lang="fr-FR" sz="1600" i="1" dirty="0" smtClean="0"/>
              <a:t>parlent</a:t>
            </a:r>
            <a:r>
              <a:rPr lang="fr-FR" sz="1600" i="1" dirty="0"/>
              <a:t> </a:t>
            </a:r>
            <a:r>
              <a:rPr lang="fr-FR" sz="1600" i="1" dirty="0" smtClean="0"/>
              <a:t>» </a:t>
            </a:r>
            <a:r>
              <a:rPr lang="fr-FR" sz="1600" dirty="0" smtClean="0"/>
              <a:t>et leur offrir des perspectives </a:t>
            </a:r>
            <a:r>
              <a:rPr lang="fr-FR" sz="1600" i="1" dirty="0" smtClean="0"/>
              <a:t>« Il ne faut pas laisser des jeunes face à leur échec. » </a:t>
            </a:r>
            <a:endParaRPr lang="fr-FR" sz="1600" i="1" dirty="0"/>
          </a:p>
          <a:p>
            <a:pPr>
              <a:lnSpc>
                <a:spcPct val="120000"/>
              </a:lnSpc>
            </a:pPr>
            <a:endParaRPr lang="fr-FR" sz="2000" i="1" dirty="0" smtClean="0"/>
          </a:p>
          <a:p>
            <a:pPr>
              <a:lnSpc>
                <a:spcPct val="120000"/>
              </a:lnSpc>
            </a:pPr>
            <a:endParaRPr lang="fr-FR" sz="2000" i="1" dirty="0"/>
          </a:p>
          <a:p>
            <a:pPr>
              <a:lnSpc>
                <a:spcPct val="120000"/>
              </a:lnSpc>
            </a:pP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5235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9566</TotalTime>
  <Words>734</Words>
  <Application>Microsoft Office PowerPoint</Application>
  <PresentationFormat>Affichage à l'écran (4:3)</PresentationFormat>
  <Paragraphs>140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DejaVu Sans</vt:lpstr>
      <vt:lpstr>StarSymbol</vt:lpstr>
      <vt:lpstr>Office Theme</vt:lpstr>
      <vt:lpstr>1_Office Theme</vt:lpstr>
      <vt:lpstr> 7, 8, 9 et 11 janvier… et maintenant, on fait quoi ?  La fabrique de la citoyenneté dans l’action des collectivités territoriales après les événements de janvier 2015  </vt:lpstr>
      <vt:lpstr>Table-ronde 1 : Réaffirmer la laïcité, comment agir pour les collectivités ? </vt:lpstr>
      <vt:lpstr>Table-ronde 1 : Réaffirmer la laïcité, comment agir pour les collectivités ? </vt:lpstr>
      <vt:lpstr>Réaffirmer la laïcité, comment agir pour les collectivités ? </vt:lpstr>
      <vt:lpstr>Réaffirmer la laïcité, comment agir pour les collectivités ? </vt:lpstr>
      <vt:lpstr>Présentation PowerPoint</vt:lpstr>
      <vt:lpstr>Table-ronde 2 : Devenir citoyen – l’apprentissage de la liberté d’expression et de l’engagement par la jeunesse </vt:lpstr>
      <vt:lpstr>Table-ronde 2 : Devenir citoyen – l’apprentissage de la liberté d’expression et de l’engagement par la jeunesse </vt:lpstr>
      <vt:lpstr>Devenir citoyen – l’apprentissage de la liberté d’expression et de l’engagement par la jeunesse </vt:lpstr>
      <vt:lpstr>Devenir citoyen – l’apprentissage de la liberté d’expression et de l’engagement par la jeunesse </vt:lpstr>
      <vt:lpstr>Table-ronde 3 : Politique de la Ville – Comment (re)-faire cité ? </vt:lpstr>
      <vt:lpstr>Table-ronde 3 : Politique de la Ville – Comment (re)-faire cité ? </vt:lpstr>
      <vt:lpstr>Politique de la Ville – Comment (re)-faire cité ? </vt:lpstr>
      <vt:lpstr>Politique de la Ville – Comment (re)-faire cité ? </vt:lpstr>
      <vt:lpstr>Présentation PowerPoint</vt:lpstr>
      <vt:lpstr>Table-ronde 4 : Prévenir la radicalisation : comment faire ? Quel rôle pour les collectivités territoriales ?</vt:lpstr>
      <vt:lpstr>Table-ronde 4 : Prévenir la radicalisation : comment faire ? Quel rôle pour les collectivités territoriales ?</vt:lpstr>
      <vt:lpstr>Prévenir la radicalisation : comment faire ? Quel rôle pour les collectivités territoriales ?</vt:lpstr>
      <vt:lpstr>Prévenir la radicalisation : comment faire ? Quel rôle pour les collectivités territoriales ?</vt:lpstr>
      <vt:lpstr>Une séminaire ponctué d’interventions</vt:lpstr>
      <vt:lpstr>Un séminaire sous le signe de la libre expression</vt:lpstr>
      <vt:lpstr>Un séminaire d’une promotion engagée : promotion Václav Havel des élèves administrateurs territoriaux - INET 2014-2015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</dc:creator>
  <cp:lastModifiedBy>eat</cp:lastModifiedBy>
  <cp:revision>84</cp:revision>
  <dcterms:created xsi:type="dcterms:W3CDTF">2015-06-30T18:22:54Z</dcterms:created>
  <dcterms:modified xsi:type="dcterms:W3CDTF">2015-07-29T16:40:27Z</dcterms:modified>
</cp:coreProperties>
</file>