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B15"/>
    <a:srgbClr val="B3444D"/>
    <a:srgbClr val="9F0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43 entretiens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EA62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FDA00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497EE9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rgbClr val="33CC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rgbClr val="809E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rgbClr val="75FC1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Feuil1!$A$2:$A$12</c:f>
              <c:strCache>
                <c:ptCount val="11"/>
                <c:pt idx="0">
                  <c:v>Associations de fonctionnaires</c:v>
                </c:pt>
                <c:pt idx="1">
                  <c:v>Associations d'élus</c:v>
                </c:pt>
                <c:pt idx="2">
                  <c:v>Fédérations de satellites</c:v>
                </c:pt>
                <c:pt idx="3">
                  <c:v>Fédérations de syndicats</c:v>
                </c:pt>
                <c:pt idx="4">
                  <c:v>Communes</c:v>
                </c:pt>
                <c:pt idx="5">
                  <c:v>EPCI</c:v>
                </c:pt>
                <c:pt idx="6">
                  <c:v>CG</c:v>
                </c:pt>
                <c:pt idx="7">
                  <c:v>CR</c:v>
                </c:pt>
                <c:pt idx="8">
                  <c:v>SPL et SPLA</c:v>
                </c:pt>
                <c:pt idx="9">
                  <c:v>SEM</c:v>
                </c:pt>
                <c:pt idx="10">
                  <c:v>OPH (EPIC)</c:v>
                </c:pt>
              </c:strCache>
            </c:str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35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372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08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80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16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45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59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19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54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0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5555FE-2691-476C-984C-3C4479064B8D}" type="datetimeFigureOut">
              <a:rPr lang="fr-FR" smtClean="0"/>
              <a:t>20/07/2015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4F1D72-2AE2-4C1A-9D54-CCADC2D592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7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d6d3f316-2d65-483c-ae97-fddff13fb4dc" descr="61619977-DD34-4CBE-97B1-CA2AC86EE089@hom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954" y="0"/>
            <a:ext cx="12320954" cy="679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3723" y="21421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79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9" name="Titre 7"/>
          <p:cNvSpPr txBox="1">
            <a:spLocks/>
          </p:cNvSpPr>
          <p:nvPr/>
        </p:nvSpPr>
        <p:spPr>
          <a:xfrm>
            <a:off x="1285657" y="1986358"/>
            <a:ext cx="9501254" cy="4000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Pilotage stratégique, management et</a:t>
            </a:r>
            <a:br>
              <a:rPr kumimoji="0" lang="fr-FR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gestion des ressources humaines des satellites par les collectivités</a:t>
            </a:r>
            <a:br>
              <a:rPr kumimoji="0" lang="fr-FR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Une commande conjointe </a:t>
            </a:r>
            <a:b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 la MNT et l’AATF dans le cadre de </a:t>
            </a:r>
            <a:b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l’Observatoire social territorial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fr-FR" sz="4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-71020" y="6272020"/>
            <a:ext cx="72277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ASSERAY Bertrand, BOBENRIETHER Marion, BOUVARD Caroline ,DUPORTAIL Charles, </a:t>
            </a:r>
          </a:p>
          <a:p>
            <a:r>
              <a:rPr lang="fr-FR" sz="1600" dirty="0" smtClean="0"/>
              <a:t>FOISSEY Antoine, PACCARD Stéphane, SENELLART Anne-Charlotte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4443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9431" y="1793290"/>
            <a:ext cx="11384335" cy="3835154"/>
          </a:xfrm>
          <a:prstGeom prst="rect">
            <a:avLst/>
          </a:prstGeom>
          <a:solidFill>
            <a:srgbClr val="EEECE1">
              <a:lumMod val="90000"/>
            </a:srgb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914402" y="3232545"/>
            <a:ext cx="10777491" cy="104193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 réponses apportées par ces satellites à ces enjeux présentent aussi des risques</a:t>
            </a:r>
            <a:endParaRPr kumimoji="0" lang="fr-FR" sz="3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68098" y="2034085"/>
            <a:ext cx="447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Absence de contrôle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284606" y="1806500"/>
            <a:ext cx="3695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</a:rPr>
              <a:t>Démutualisation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358343" y="2605589"/>
            <a:ext cx="7569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Sentiment de perte de compétence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48041" y="4255647"/>
            <a:ext cx="5425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Balkanisation territoriale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614117" y="4876348"/>
            <a:ext cx="9245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Opacité, Manque de lisibilité démocratique</a:t>
            </a:r>
          </a:p>
        </p:txBody>
      </p:sp>
    </p:spTree>
    <p:extLst>
      <p:ext uri="{BB962C8B-B14F-4D97-AF65-F5344CB8AC3E}">
        <p14:creationId xmlns:p14="http://schemas.microsoft.com/office/powerpoint/2010/main" val="123710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366945" y="1792875"/>
            <a:ext cx="11825055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DES RISQUES QUI INCITENT LES COLLECTIVITES…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934039" y="3331641"/>
            <a:ext cx="10690865" cy="2357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à mettre en place des nouvelles modalités de contrôle et/ou pilotage et à reconsidérer leurs interactions avec leurs satellites en matière de GRH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8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5"/>
          <p:cNvSpPr txBox="1">
            <a:spLocks/>
          </p:cNvSpPr>
          <p:nvPr/>
        </p:nvSpPr>
        <p:spPr>
          <a:xfrm>
            <a:off x="-301838" y="1785228"/>
            <a:ext cx="12748333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MODALITES DE CONTRÔLE ET PILOTAGE: 5 LEVIERS MOBILISES…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272481" y="6000006"/>
            <a:ext cx="11703496" cy="676003"/>
          </a:xfrm>
          <a:custGeom>
            <a:avLst/>
            <a:gdLst>
              <a:gd name="connsiteX0" fmla="*/ 0 w 7560840"/>
              <a:gd name="connsiteY0" fmla="*/ 0 h 865359"/>
              <a:gd name="connsiteX1" fmla="*/ 7560840 w 7560840"/>
              <a:gd name="connsiteY1" fmla="*/ 0 h 865359"/>
              <a:gd name="connsiteX2" fmla="*/ 7560840 w 7560840"/>
              <a:gd name="connsiteY2" fmla="*/ 865359 h 865359"/>
              <a:gd name="connsiteX3" fmla="*/ 0 w 7560840"/>
              <a:gd name="connsiteY3" fmla="*/ 865359 h 865359"/>
              <a:gd name="connsiteX4" fmla="*/ 0 w 7560840"/>
              <a:gd name="connsiteY4" fmla="*/ 0 h 8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0840" h="865359">
                <a:moveTo>
                  <a:pt x="0" y="0"/>
                </a:moveTo>
                <a:lnTo>
                  <a:pt x="7560840" y="0"/>
                </a:lnTo>
                <a:lnTo>
                  <a:pt x="7560840" y="865359"/>
                </a:lnTo>
                <a:lnTo>
                  <a:pt x="0" y="865359"/>
                </a:lnTo>
                <a:lnTo>
                  <a:pt x="0" y="0"/>
                </a:lnTo>
                <a:close/>
              </a:path>
            </a:pathLst>
          </a:custGeom>
          <a:solidFill>
            <a:srgbClr val="4F81BD">
              <a:alpha val="90000"/>
            </a:srgbClr>
          </a:solidFill>
          <a:ln w="25400" cap="flat" cmpd="sng" algn="ctr">
            <a:solidFill>
              <a:srgbClr val="4F81BD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txBody>
          <a:bodyPr spcFirstLastPara="0" vert="horz" wrap="square" lIns="586805" tIns="0" rIns="586805" bIns="0" numCol="1" spcCol="1270" anchor="ctr" anchorCtr="0">
            <a:noAutofit/>
          </a:bodyPr>
          <a:lstStyle/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L’impulsion de démarches de coopération et de mutualisation entre satellites </a:t>
            </a:r>
          </a:p>
        </p:txBody>
      </p:sp>
      <p:sp>
        <p:nvSpPr>
          <p:cNvPr id="10" name="Forme libre 9"/>
          <p:cNvSpPr/>
          <p:nvPr/>
        </p:nvSpPr>
        <p:spPr>
          <a:xfrm>
            <a:off x="272480" y="2813846"/>
            <a:ext cx="11703497" cy="648000"/>
          </a:xfrm>
          <a:custGeom>
            <a:avLst/>
            <a:gdLst>
              <a:gd name="connsiteX0" fmla="*/ 0 w 7560840"/>
              <a:gd name="connsiteY0" fmla="*/ 0 h 654233"/>
              <a:gd name="connsiteX1" fmla="*/ 7560840 w 7560840"/>
              <a:gd name="connsiteY1" fmla="*/ 0 h 654233"/>
              <a:gd name="connsiteX2" fmla="*/ 7560840 w 7560840"/>
              <a:gd name="connsiteY2" fmla="*/ 654233 h 654233"/>
              <a:gd name="connsiteX3" fmla="*/ 0 w 7560840"/>
              <a:gd name="connsiteY3" fmla="*/ 654233 h 654233"/>
              <a:gd name="connsiteX4" fmla="*/ 0 w 7560840"/>
              <a:gd name="connsiteY4" fmla="*/ 0 h 65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0840" h="654233">
                <a:moveTo>
                  <a:pt x="0" y="0"/>
                </a:moveTo>
                <a:lnTo>
                  <a:pt x="7560840" y="0"/>
                </a:lnTo>
                <a:lnTo>
                  <a:pt x="7560840" y="654233"/>
                </a:lnTo>
                <a:lnTo>
                  <a:pt x="0" y="654233"/>
                </a:lnTo>
                <a:lnTo>
                  <a:pt x="0" y="0"/>
                </a:lnTo>
                <a:close/>
              </a:path>
            </a:pathLst>
          </a:custGeom>
          <a:solidFill>
            <a:srgbClr val="46D60C">
              <a:alpha val="90000"/>
            </a:srgbClr>
          </a:solidFill>
          <a:ln w="25400" cap="flat" cmpd="sng" algn="ctr">
            <a:solidFill>
              <a:srgbClr val="46D60C"/>
            </a:solidFill>
            <a:prstDash val="solid"/>
          </a:ln>
          <a:effectLst/>
        </p:spPr>
        <p:txBody>
          <a:bodyPr spcFirstLastPara="0" vert="horz" wrap="square" lIns="586805" tIns="0" rIns="586805" bIns="0" numCol="1" spcCol="1270" anchor="ctr" anchorCtr="0">
            <a:noAutofit/>
          </a:bodyPr>
          <a:lstStyle/>
          <a:p>
            <a:pPr marL="114300" marR="0" lvl="1" indent="-11430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formalisation de la relation « collectivité mère » - satellite</a:t>
            </a:r>
          </a:p>
        </p:txBody>
      </p:sp>
      <p:sp>
        <p:nvSpPr>
          <p:cNvPr id="11" name="Forme libre 10"/>
          <p:cNvSpPr/>
          <p:nvPr/>
        </p:nvSpPr>
        <p:spPr>
          <a:xfrm>
            <a:off x="272481" y="3593354"/>
            <a:ext cx="11703496" cy="648000"/>
          </a:xfrm>
          <a:custGeom>
            <a:avLst/>
            <a:gdLst>
              <a:gd name="connsiteX0" fmla="*/ 0 w 7560840"/>
              <a:gd name="connsiteY0" fmla="*/ 0 h 798654"/>
              <a:gd name="connsiteX1" fmla="*/ 7560840 w 7560840"/>
              <a:gd name="connsiteY1" fmla="*/ 0 h 798654"/>
              <a:gd name="connsiteX2" fmla="*/ 7560840 w 7560840"/>
              <a:gd name="connsiteY2" fmla="*/ 798654 h 798654"/>
              <a:gd name="connsiteX3" fmla="*/ 0 w 7560840"/>
              <a:gd name="connsiteY3" fmla="*/ 798654 h 798654"/>
              <a:gd name="connsiteX4" fmla="*/ 0 w 7560840"/>
              <a:gd name="connsiteY4" fmla="*/ 0 h 798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0840" h="798654">
                <a:moveTo>
                  <a:pt x="0" y="0"/>
                </a:moveTo>
                <a:lnTo>
                  <a:pt x="7560840" y="0"/>
                </a:lnTo>
                <a:lnTo>
                  <a:pt x="7560840" y="798654"/>
                </a:lnTo>
                <a:lnTo>
                  <a:pt x="0" y="798654"/>
                </a:lnTo>
                <a:lnTo>
                  <a:pt x="0" y="0"/>
                </a:lnTo>
                <a:close/>
              </a:path>
            </a:pathLst>
          </a:custGeom>
          <a:solidFill>
            <a:srgbClr val="00B050">
              <a:alpha val="90000"/>
            </a:srgb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spcFirstLastPara="0" vert="horz" wrap="square" lIns="586805" tIns="0" rIns="586805" bIns="0" numCol="1" spcCol="1270" anchor="ctr" anchorCtr="0">
            <a:noAutofit/>
          </a:bodyPr>
          <a:lstStyle/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définition d’un pilotage clair de la relation au(x) satellite(s) au sein de la collectivité territoriale</a:t>
            </a:r>
          </a:p>
        </p:txBody>
      </p:sp>
      <p:sp>
        <p:nvSpPr>
          <p:cNvPr id="12" name="Forme libre 11"/>
          <p:cNvSpPr/>
          <p:nvPr/>
        </p:nvSpPr>
        <p:spPr>
          <a:xfrm>
            <a:off x="272481" y="4379995"/>
            <a:ext cx="11703496" cy="747981"/>
          </a:xfrm>
          <a:custGeom>
            <a:avLst/>
            <a:gdLst>
              <a:gd name="connsiteX0" fmla="*/ 0 w 7560840"/>
              <a:gd name="connsiteY0" fmla="*/ 0 h 832174"/>
              <a:gd name="connsiteX1" fmla="*/ 7560840 w 7560840"/>
              <a:gd name="connsiteY1" fmla="*/ 0 h 832174"/>
              <a:gd name="connsiteX2" fmla="*/ 7560840 w 7560840"/>
              <a:gd name="connsiteY2" fmla="*/ 832174 h 832174"/>
              <a:gd name="connsiteX3" fmla="*/ 0 w 7560840"/>
              <a:gd name="connsiteY3" fmla="*/ 832174 h 832174"/>
              <a:gd name="connsiteX4" fmla="*/ 0 w 7560840"/>
              <a:gd name="connsiteY4" fmla="*/ 0 h 832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0840" h="832174">
                <a:moveTo>
                  <a:pt x="0" y="0"/>
                </a:moveTo>
                <a:lnTo>
                  <a:pt x="7560840" y="0"/>
                </a:lnTo>
                <a:lnTo>
                  <a:pt x="7560840" y="832174"/>
                </a:lnTo>
                <a:lnTo>
                  <a:pt x="0" y="832174"/>
                </a:lnTo>
                <a:lnTo>
                  <a:pt x="0" y="0"/>
                </a:lnTo>
                <a:close/>
              </a:path>
            </a:pathLst>
          </a:custGeom>
          <a:solidFill>
            <a:srgbClr val="00CC99">
              <a:alpha val="89804"/>
            </a:srgbClr>
          </a:solidFill>
          <a:ln w="25400" cap="flat" cmpd="sng" algn="ctr">
            <a:solidFill>
              <a:srgbClr val="46C8A0"/>
            </a:solidFill>
            <a:prstDash val="solid"/>
          </a:ln>
          <a:effectLst/>
        </p:spPr>
        <p:txBody>
          <a:bodyPr spcFirstLastPara="0" vert="horz" wrap="square" lIns="586805" tIns="0" rIns="586805" bIns="0" numCol="1" spcCol="1270" anchor="ctr" anchorCtr="0">
            <a:noAutofit/>
          </a:bodyPr>
          <a:lstStyle/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 relations managériales nourries entre Direction générale de la collectivité et Directions générales des satellites</a:t>
            </a:r>
          </a:p>
        </p:txBody>
      </p:sp>
      <p:sp>
        <p:nvSpPr>
          <p:cNvPr id="13" name="Forme libre 12"/>
          <p:cNvSpPr/>
          <p:nvPr/>
        </p:nvSpPr>
        <p:spPr>
          <a:xfrm>
            <a:off x="272481" y="5248875"/>
            <a:ext cx="11703496" cy="648000"/>
          </a:xfrm>
          <a:custGeom>
            <a:avLst/>
            <a:gdLst>
              <a:gd name="connsiteX0" fmla="*/ 0 w 7560840"/>
              <a:gd name="connsiteY0" fmla="*/ 0 h 621962"/>
              <a:gd name="connsiteX1" fmla="*/ 7560840 w 7560840"/>
              <a:gd name="connsiteY1" fmla="*/ 0 h 621962"/>
              <a:gd name="connsiteX2" fmla="*/ 7560840 w 7560840"/>
              <a:gd name="connsiteY2" fmla="*/ 621962 h 621962"/>
              <a:gd name="connsiteX3" fmla="*/ 0 w 7560840"/>
              <a:gd name="connsiteY3" fmla="*/ 621962 h 621962"/>
              <a:gd name="connsiteX4" fmla="*/ 0 w 7560840"/>
              <a:gd name="connsiteY4" fmla="*/ 0 h 621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0840" h="621962">
                <a:moveTo>
                  <a:pt x="0" y="0"/>
                </a:moveTo>
                <a:lnTo>
                  <a:pt x="7560840" y="0"/>
                </a:lnTo>
                <a:lnTo>
                  <a:pt x="7560840" y="621962"/>
                </a:lnTo>
                <a:lnTo>
                  <a:pt x="0" y="621962"/>
                </a:lnTo>
                <a:lnTo>
                  <a:pt x="0" y="0"/>
                </a:lnTo>
                <a:close/>
              </a:path>
            </a:pathLst>
          </a:custGeom>
          <a:solidFill>
            <a:srgbClr val="28C8E6">
              <a:alpha val="90000"/>
            </a:srgbClr>
          </a:solidFill>
          <a:ln w="25400" cap="flat" cmpd="sng" algn="ctr">
            <a:solidFill>
              <a:srgbClr val="28C8E6"/>
            </a:solidFill>
            <a:prstDash val="solid"/>
          </a:ln>
          <a:effectLst/>
        </p:spPr>
        <p:txBody>
          <a:bodyPr spcFirstLastPara="0" vert="horz" wrap="square" lIns="586805" tIns="0" rIns="586805" bIns="0" numCol="1" spcCol="1270" anchor="ctr" anchorCtr="0">
            <a:noAutofit/>
          </a:bodyPr>
          <a:lstStyle/>
          <a:p>
            <a:pPr marL="114300" marR="0" lvl="1" indent="-11430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Une gouvernance et une place des élus clarifiées</a:t>
            </a:r>
          </a:p>
        </p:txBody>
      </p:sp>
    </p:spTree>
    <p:extLst>
      <p:ext uri="{BB962C8B-B14F-4D97-AF65-F5344CB8AC3E}">
        <p14:creationId xmlns:p14="http://schemas.microsoft.com/office/powerpoint/2010/main" val="341885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2216855" y="3484482"/>
            <a:ext cx="8798769" cy="489814"/>
            <a:chOff x="604426" y="768460"/>
            <a:chExt cx="8631546" cy="561252"/>
          </a:xfrm>
        </p:grpSpPr>
        <p:sp>
          <p:nvSpPr>
            <p:cNvPr id="9" name="Arrondir un rectangle avec un coin du même côté 8"/>
            <p:cNvSpPr/>
            <p:nvPr/>
          </p:nvSpPr>
          <p:spPr>
            <a:xfrm rot="5400000">
              <a:off x="4639573" y="-3266687"/>
              <a:ext cx="561252" cy="863154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9525" cap="flat" cmpd="sng" algn="ctr">
              <a:solidFill>
                <a:srgbClr val="4BACC6">
                  <a:hueOff val="-1986775"/>
                  <a:satOff val="7962"/>
                  <a:lumOff val="1726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" name="Arrondir un rectangle avec un coin du même côté 10"/>
            <p:cNvSpPr/>
            <p:nvPr/>
          </p:nvSpPr>
          <p:spPr>
            <a:xfrm>
              <a:off x="604426" y="795858"/>
              <a:ext cx="8604148" cy="50645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84912" tIns="16510" rIns="16510" bIns="16510" numCol="1" spcCol="1270" anchor="ctr" anchorCtr="0">
              <a:noAutofit/>
            </a:bodyPr>
            <a:lstStyle/>
            <a:p>
              <a:pPr marL="228600" marR="0" lvl="1" indent="-22860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fr-FR" sz="2200" b="1" i="0" u="none" strike="noStrike" kern="0" cap="none" spc="-2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Une cartographie des satellites et l’émergence d'une réflexion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3036516" y="4129624"/>
            <a:ext cx="7979107" cy="489814"/>
            <a:chOff x="604426" y="1533413"/>
            <a:chExt cx="8631546" cy="561252"/>
          </a:xfrm>
        </p:grpSpPr>
        <p:sp>
          <p:nvSpPr>
            <p:cNvPr id="12" name="Arrondir un rectangle avec un coin du même côté 11"/>
            <p:cNvSpPr/>
            <p:nvPr/>
          </p:nvSpPr>
          <p:spPr>
            <a:xfrm rot="5400000">
              <a:off x="4639573" y="-2501734"/>
              <a:ext cx="561252" cy="863154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9525" cap="flat" cmpd="sng" algn="ctr">
              <a:solidFill>
                <a:srgbClr val="4BACC6">
                  <a:hueOff val="-3973551"/>
                  <a:satOff val="15924"/>
                  <a:lumOff val="3451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3" name="Arrondir un rectangle avec un coin du même côté 14"/>
            <p:cNvSpPr/>
            <p:nvPr/>
          </p:nvSpPr>
          <p:spPr>
            <a:xfrm>
              <a:off x="604426" y="1560811"/>
              <a:ext cx="8604148" cy="50645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84912" tIns="16510" rIns="16510" bIns="16510" numCol="1" spcCol="1270" anchor="ctr" anchorCtr="0">
              <a:noAutofit/>
            </a:bodyPr>
            <a:lstStyle/>
            <a:p>
              <a:pPr marL="228600" marR="0" lvl="1" indent="-22860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fr-FR" sz="2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La formalisation d'un contrôle a posteriori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3856173" y="4709889"/>
            <a:ext cx="7139298" cy="489814"/>
            <a:chOff x="604426" y="2298366"/>
            <a:chExt cx="8631546" cy="561252"/>
          </a:xfrm>
        </p:grpSpPr>
        <p:sp>
          <p:nvSpPr>
            <p:cNvPr id="15" name="Arrondir un rectangle avec un coin du même côté 14"/>
            <p:cNvSpPr/>
            <p:nvPr/>
          </p:nvSpPr>
          <p:spPr>
            <a:xfrm rot="5400000">
              <a:off x="4639573" y="-1736781"/>
              <a:ext cx="561252" cy="863154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9525" cap="flat" cmpd="sng" algn="ctr">
              <a:solidFill>
                <a:srgbClr val="4BACC6">
                  <a:hueOff val="-5960326"/>
                  <a:satOff val="23887"/>
                  <a:lumOff val="5177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6" name="Arrondir un rectangle avec un coin du même côté 18"/>
            <p:cNvSpPr/>
            <p:nvPr/>
          </p:nvSpPr>
          <p:spPr>
            <a:xfrm>
              <a:off x="604426" y="2325764"/>
              <a:ext cx="8604148" cy="50645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84912" tIns="16510" rIns="16510" bIns="16510" numCol="1" spcCol="1270" anchor="ctr" anchorCtr="0">
              <a:noAutofit/>
            </a:bodyPr>
            <a:lstStyle/>
            <a:p>
              <a:pPr marL="228600" marR="0" lvl="1" indent="-22860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fr-FR" sz="2200" b="1" i="0" u="none" strike="noStrike" kern="0" cap="none" spc="-3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Des modalités de pilotage mais sans stratégie globale</a:t>
              </a:r>
              <a:endPara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4666962" y="5328405"/>
            <a:ext cx="6348661" cy="489814"/>
            <a:chOff x="604426" y="3063319"/>
            <a:chExt cx="8631546" cy="561252"/>
          </a:xfrm>
        </p:grpSpPr>
        <p:sp>
          <p:nvSpPr>
            <p:cNvPr id="18" name="Arrondir un rectangle avec un coin du même côté 17"/>
            <p:cNvSpPr/>
            <p:nvPr/>
          </p:nvSpPr>
          <p:spPr>
            <a:xfrm rot="5400000">
              <a:off x="4639573" y="-971828"/>
              <a:ext cx="561252" cy="863154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9525" cap="flat" cmpd="sng" algn="ctr">
              <a:solidFill>
                <a:srgbClr val="4BACC6">
                  <a:hueOff val="-7947101"/>
                  <a:satOff val="31849"/>
                  <a:lumOff val="6902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9" name="Arrondir un rectangle avec un coin du même côté 22"/>
            <p:cNvSpPr/>
            <p:nvPr/>
          </p:nvSpPr>
          <p:spPr>
            <a:xfrm>
              <a:off x="604426" y="3090717"/>
              <a:ext cx="8604148" cy="50645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84912" tIns="16510" rIns="16510" bIns="16510" numCol="1" spcCol="1270" anchor="ctr" anchorCtr="0">
              <a:noAutofit/>
            </a:bodyPr>
            <a:lstStyle/>
            <a:p>
              <a:pPr marL="228600" marR="0" lvl="1" indent="-22860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fr-FR" sz="2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Des éléments de stratégie globale</a:t>
              </a:r>
              <a:endPara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5468867" y="5944203"/>
            <a:ext cx="5546757" cy="571470"/>
            <a:chOff x="604426" y="3828273"/>
            <a:chExt cx="8631546" cy="572999"/>
          </a:xfrm>
        </p:grpSpPr>
        <p:sp>
          <p:nvSpPr>
            <p:cNvPr id="21" name="Arrondir un rectangle avec un coin du même côté 20"/>
            <p:cNvSpPr/>
            <p:nvPr/>
          </p:nvSpPr>
          <p:spPr>
            <a:xfrm rot="5400000">
              <a:off x="4639573" y="-206874"/>
              <a:ext cx="561252" cy="863154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9525" cap="flat" cmpd="sng" algn="ctr">
              <a:solidFill>
                <a:srgbClr val="4BACC6">
                  <a:hueOff val="-9933876"/>
                  <a:satOff val="39811"/>
                  <a:lumOff val="8628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22" name="Arrondir un rectangle avec un coin du même côté 26"/>
            <p:cNvSpPr/>
            <p:nvPr/>
          </p:nvSpPr>
          <p:spPr>
            <a:xfrm>
              <a:off x="604426" y="3894816"/>
              <a:ext cx="8604149" cy="50645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84912" tIns="16510" rIns="16510" bIns="16510" numCol="1" spcCol="1270" anchor="ctr" anchorCtr="0">
              <a:noAutofit/>
            </a:bodyPr>
            <a:lstStyle/>
            <a:p>
              <a:pPr marL="228600" marR="0" lvl="1" indent="-228600" defTabSz="115570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fr-FR" sz="2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Une stratégie de pilotage intégrée au service d’un « groupe » territorial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468626" y="2816026"/>
            <a:ext cx="9546997" cy="506571"/>
            <a:chOff x="604426" y="3506"/>
            <a:chExt cx="8631546" cy="561548"/>
          </a:xfrm>
        </p:grpSpPr>
        <p:sp>
          <p:nvSpPr>
            <p:cNvPr id="24" name="Arrondir un rectangle avec un coin du même côté 23"/>
            <p:cNvSpPr/>
            <p:nvPr/>
          </p:nvSpPr>
          <p:spPr>
            <a:xfrm rot="5400000">
              <a:off x="4639425" y="-4031493"/>
              <a:ext cx="561548" cy="8631546"/>
            </a:xfrm>
            <a:prstGeom prst="round2Same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9525" cap="flat" cmpd="sng" algn="ctr">
              <a:solidFill>
                <a:srgbClr val="4BACC6"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25" name="Arrondir un rectangle avec un coin du même côté 6"/>
            <p:cNvSpPr/>
            <p:nvPr/>
          </p:nvSpPr>
          <p:spPr>
            <a:xfrm>
              <a:off x="604427" y="58482"/>
              <a:ext cx="8604133" cy="47915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84912" tIns="16510" rIns="16510" bIns="16510" numCol="1" spcCol="1270" anchor="ctr" anchorCtr="0">
              <a:noAutofit/>
            </a:bodyPr>
            <a:lstStyle/>
            <a:p>
              <a:pPr marL="228600" marR="0" lvl="1" indent="-22860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fr-FR" sz="2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Le simple respect des obligations légales</a:t>
              </a:r>
            </a:p>
          </p:txBody>
        </p:sp>
      </p:grpSp>
      <p:sp>
        <p:nvSpPr>
          <p:cNvPr id="26" name="Titre 5"/>
          <p:cNvSpPr txBox="1">
            <a:spLocks/>
          </p:cNvSpPr>
          <p:nvPr/>
        </p:nvSpPr>
        <p:spPr>
          <a:xfrm>
            <a:off x="1" y="1794100"/>
            <a:ext cx="12002609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QUI DETERMINENT DIFFERENTS NIVEAUX DE STRUCTURATION DU CONTRÔLE ET PILOTAGE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682809" y="2751093"/>
            <a:ext cx="785817" cy="1033019"/>
            <a:chOff x="1" y="3505"/>
            <a:chExt cx="622945" cy="863465"/>
          </a:xfrm>
        </p:grpSpPr>
        <p:sp>
          <p:nvSpPr>
            <p:cNvPr id="28" name="Chevron 27"/>
            <p:cNvSpPr/>
            <p:nvPr/>
          </p:nvSpPr>
          <p:spPr>
            <a:xfrm rot="5400000">
              <a:off x="-129519" y="133025"/>
              <a:ext cx="863465" cy="604426"/>
            </a:xfrm>
            <a:prstGeom prst="chevron">
              <a:avLst/>
            </a:prstGeom>
            <a:gradFill rotWithShape="1">
              <a:gsLst>
                <a:gs pos="0">
                  <a:srgbClr val="4BACC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BACC6"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</p:sp>
        <p:sp>
          <p:nvSpPr>
            <p:cNvPr id="29" name="Chevron 4"/>
            <p:cNvSpPr/>
            <p:nvPr/>
          </p:nvSpPr>
          <p:spPr>
            <a:xfrm>
              <a:off x="1" y="341592"/>
              <a:ext cx="622945" cy="2590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0" tIns="180000" rIns="0" bIns="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Niveau </a:t>
              </a:r>
            </a:p>
            <a:p>
              <a:pPr marL="0" marR="0" lvl="0" indent="0" algn="ctr" defTabSz="622300" eaLnBrk="1" fontAlgn="auto" latinLnBrk="0" hangingPunct="1">
                <a:lnSpc>
                  <a:spcPct val="7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  <a:endPara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1573914" y="3484482"/>
            <a:ext cx="663659" cy="869279"/>
            <a:chOff x="1" y="768459"/>
            <a:chExt cx="604427" cy="863465"/>
          </a:xfrm>
        </p:grpSpPr>
        <p:sp>
          <p:nvSpPr>
            <p:cNvPr id="31" name="Chevron 30"/>
            <p:cNvSpPr/>
            <p:nvPr/>
          </p:nvSpPr>
          <p:spPr>
            <a:xfrm rot="5400000">
              <a:off x="-129519" y="897979"/>
              <a:ext cx="863465" cy="604426"/>
            </a:xfrm>
            <a:prstGeom prst="chevron">
              <a:avLst/>
            </a:prstGeom>
            <a:gradFill rotWithShape="1">
              <a:gsLst>
                <a:gs pos="0">
                  <a:srgbClr val="4BACC6">
                    <a:hueOff val="-1986775"/>
                    <a:satOff val="7962"/>
                    <a:lumOff val="1726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-1986775"/>
                    <a:satOff val="7962"/>
                    <a:lumOff val="1726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-1986775"/>
                    <a:satOff val="7962"/>
                    <a:lumOff val="1726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BACC6">
                  <a:hueOff val="-1986775"/>
                  <a:satOff val="7962"/>
                  <a:lumOff val="1726"/>
                  <a:alphaOff val="0"/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</p:sp>
        <p:sp>
          <p:nvSpPr>
            <p:cNvPr id="32" name="Chevron 8"/>
            <p:cNvSpPr/>
            <p:nvPr/>
          </p:nvSpPr>
          <p:spPr>
            <a:xfrm>
              <a:off x="1" y="1183698"/>
              <a:ext cx="604427" cy="2590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marR="0" lvl="0" indent="0" algn="ctr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  <a:endPara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3" name="Chevron 32"/>
          <p:cNvSpPr/>
          <p:nvPr/>
        </p:nvSpPr>
        <p:spPr>
          <a:xfrm rot="5400000">
            <a:off x="2303388" y="4197543"/>
            <a:ext cx="869273" cy="688896"/>
          </a:xfrm>
          <a:prstGeom prst="chevron">
            <a:avLst/>
          </a:prstGeom>
          <a:gradFill rotWithShape="1">
            <a:gsLst>
              <a:gs pos="0">
                <a:srgbClr val="4BACC6">
                  <a:hueOff val="-3973551"/>
                  <a:satOff val="15924"/>
                  <a:lumOff val="3451"/>
                  <a:alphaOff val="0"/>
                  <a:shade val="51000"/>
                  <a:satMod val="130000"/>
                </a:srgbClr>
              </a:gs>
              <a:gs pos="80000">
                <a:srgbClr val="4BACC6">
                  <a:hueOff val="-3973551"/>
                  <a:satOff val="15924"/>
                  <a:lumOff val="3451"/>
                  <a:alphaOff val="0"/>
                  <a:shade val="93000"/>
                  <a:satMod val="130000"/>
                </a:srgbClr>
              </a:gs>
              <a:gs pos="100000">
                <a:srgbClr val="4BACC6">
                  <a:hueOff val="-3973551"/>
                  <a:satOff val="15924"/>
                  <a:lumOff val="3451"/>
                  <a:alphaOff val="0"/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hueOff val="-3973551"/>
                <a:satOff val="15924"/>
                <a:lumOff val="3451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sp>
      <p:sp>
        <p:nvSpPr>
          <p:cNvPr id="34" name="Chevron 33"/>
          <p:cNvSpPr/>
          <p:nvPr/>
        </p:nvSpPr>
        <p:spPr>
          <a:xfrm rot="5400000">
            <a:off x="3123044" y="4800078"/>
            <a:ext cx="869273" cy="688896"/>
          </a:xfrm>
          <a:prstGeom prst="chevron">
            <a:avLst/>
          </a:prstGeom>
          <a:gradFill rotWithShape="1">
            <a:gsLst>
              <a:gs pos="0">
                <a:srgbClr val="4BACC6">
                  <a:hueOff val="-5960326"/>
                  <a:satOff val="23887"/>
                  <a:lumOff val="5177"/>
                  <a:alphaOff val="0"/>
                  <a:shade val="51000"/>
                  <a:satMod val="130000"/>
                </a:srgbClr>
              </a:gs>
              <a:gs pos="80000">
                <a:srgbClr val="4BACC6">
                  <a:hueOff val="-5960326"/>
                  <a:satOff val="23887"/>
                  <a:lumOff val="5177"/>
                  <a:alphaOff val="0"/>
                  <a:shade val="93000"/>
                  <a:satMod val="130000"/>
                </a:srgbClr>
              </a:gs>
              <a:gs pos="100000">
                <a:srgbClr val="4BACC6">
                  <a:hueOff val="-5960326"/>
                  <a:satOff val="23887"/>
                  <a:lumOff val="5177"/>
                  <a:alphaOff val="0"/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hueOff val="-5960326"/>
                <a:satOff val="23887"/>
                <a:lumOff val="5177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sp>
      <p:sp>
        <p:nvSpPr>
          <p:cNvPr id="35" name="Chevron 34"/>
          <p:cNvSpPr/>
          <p:nvPr/>
        </p:nvSpPr>
        <p:spPr>
          <a:xfrm rot="5400000">
            <a:off x="3933833" y="5408342"/>
            <a:ext cx="869273" cy="688896"/>
          </a:xfrm>
          <a:prstGeom prst="chevron">
            <a:avLst/>
          </a:prstGeom>
          <a:gradFill rotWithShape="1">
            <a:gsLst>
              <a:gs pos="0">
                <a:srgbClr val="4BACC6">
                  <a:hueOff val="-7947101"/>
                  <a:satOff val="31849"/>
                  <a:lumOff val="6902"/>
                  <a:alphaOff val="0"/>
                  <a:shade val="51000"/>
                  <a:satMod val="130000"/>
                </a:srgbClr>
              </a:gs>
              <a:gs pos="80000">
                <a:srgbClr val="4BACC6">
                  <a:hueOff val="-7947101"/>
                  <a:satOff val="31849"/>
                  <a:lumOff val="6902"/>
                  <a:alphaOff val="0"/>
                  <a:shade val="93000"/>
                  <a:satMod val="130000"/>
                </a:srgbClr>
              </a:gs>
              <a:gs pos="100000">
                <a:srgbClr val="4BACC6">
                  <a:hueOff val="-7947101"/>
                  <a:satOff val="31849"/>
                  <a:lumOff val="6902"/>
                  <a:alphaOff val="0"/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hueOff val="-7947101"/>
                <a:satOff val="31849"/>
                <a:lumOff val="6902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sp>
      <p:sp>
        <p:nvSpPr>
          <p:cNvPr id="36" name="Chevron 35"/>
          <p:cNvSpPr/>
          <p:nvPr/>
        </p:nvSpPr>
        <p:spPr>
          <a:xfrm rot="5400000">
            <a:off x="4735737" y="6034358"/>
            <a:ext cx="869273" cy="688896"/>
          </a:xfrm>
          <a:prstGeom prst="chevron">
            <a:avLst/>
          </a:prstGeom>
          <a:gradFill rotWithShape="1">
            <a:gsLst>
              <a:gs pos="0">
                <a:srgbClr val="4BACC6">
                  <a:hueOff val="-9933876"/>
                  <a:satOff val="39811"/>
                  <a:lumOff val="8628"/>
                  <a:alphaOff val="0"/>
                  <a:shade val="51000"/>
                  <a:satMod val="130000"/>
                </a:srgbClr>
              </a:gs>
              <a:gs pos="80000">
                <a:srgbClr val="4BACC6">
                  <a:hueOff val="-9933876"/>
                  <a:satOff val="39811"/>
                  <a:lumOff val="8628"/>
                  <a:alphaOff val="0"/>
                  <a:shade val="93000"/>
                  <a:satMod val="130000"/>
                </a:srgbClr>
              </a:gs>
              <a:gs pos="100000">
                <a:srgbClr val="4BACC6">
                  <a:hueOff val="-9933876"/>
                  <a:satOff val="39811"/>
                  <a:lumOff val="8628"/>
                  <a:alphaOff val="0"/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hueOff val="-9933876"/>
                <a:satOff val="39811"/>
                <a:lumOff val="8628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</p:sp>
      <p:sp>
        <p:nvSpPr>
          <p:cNvPr id="37" name="Chevron 8"/>
          <p:cNvSpPr/>
          <p:nvPr/>
        </p:nvSpPr>
        <p:spPr>
          <a:xfrm>
            <a:off x="2393576" y="4548000"/>
            <a:ext cx="663659" cy="260783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Chevron 8"/>
          <p:cNvSpPr/>
          <p:nvPr/>
        </p:nvSpPr>
        <p:spPr>
          <a:xfrm>
            <a:off x="3192515" y="5138517"/>
            <a:ext cx="663659" cy="260783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Chevron 8"/>
          <p:cNvSpPr/>
          <p:nvPr/>
        </p:nvSpPr>
        <p:spPr>
          <a:xfrm>
            <a:off x="4024021" y="5771750"/>
            <a:ext cx="663659" cy="260783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Chevron 8"/>
          <p:cNvSpPr/>
          <p:nvPr/>
        </p:nvSpPr>
        <p:spPr>
          <a:xfrm>
            <a:off x="4825926" y="6372797"/>
            <a:ext cx="663659" cy="260783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5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1153307" y="2242155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NIVEAU DE STRUCTURATION IDEAL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2624433" y="3678936"/>
            <a:ext cx="7265291" cy="2357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Chaque collectivité doit choisir le niveau qui correspond le mieux à ses besoins, contraintes et moyens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1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10" name="Titre 4"/>
          <p:cNvSpPr txBox="1">
            <a:spLocks/>
          </p:cNvSpPr>
          <p:nvPr/>
        </p:nvSpPr>
        <p:spPr>
          <a:xfrm>
            <a:off x="994301" y="1867139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POUR LA GRH…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Sous-titre 11"/>
          <p:cNvSpPr txBox="1">
            <a:spLocks/>
          </p:cNvSpPr>
          <p:nvPr/>
        </p:nvSpPr>
        <p:spPr>
          <a:xfrm>
            <a:off x="2386967" y="3169514"/>
            <a:ext cx="7286676" cy="2857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 problèmes variables pour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l’ externalisation d’activités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gestion quotidienne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la gestion de crise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l’internalisation d’activités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8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1053927" y="1794350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SI ON EXTERNALISE, 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699186" y="2914640"/>
            <a:ext cx="10637598" cy="3214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cohabitation de personnels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droit public et de droit privé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Source de complexité &amp;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d’un possible clash des cultures</a:t>
            </a:r>
          </a:p>
        </p:txBody>
      </p:sp>
    </p:spTree>
    <p:extLst>
      <p:ext uri="{BB962C8B-B14F-4D97-AF65-F5344CB8AC3E}">
        <p14:creationId xmlns:p14="http://schemas.microsoft.com/office/powerpoint/2010/main" val="369980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1091955" y="2205387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MAIS C’EST AUSSI…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2"/>
          <p:cNvSpPr txBox="1">
            <a:spLocks/>
          </p:cNvSpPr>
          <p:nvPr/>
        </p:nvSpPr>
        <p:spPr>
          <a:xfrm>
            <a:off x="257453" y="3600869"/>
            <a:ext cx="11594236" cy="1398241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marR="0" lvl="1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L’opportunité que ces deux cultures échangent et s’enrichissent l’une l’autre…</a:t>
            </a:r>
            <a:endParaRPr kumimoji="0" lang="fr-F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567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719093" y="2015589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POUR EVITER LE CLASH…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1414528" y="3153504"/>
            <a:ext cx="7929618" cy="3429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 faut surtout: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/>
              <a:buChar char="è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Anticiper l’externalisation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itchFamily="2" charset="2"/>
              </a:rPr>
              <a:t> A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ccompagner les personnels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(collectivement et individuellement)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9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1353827" y="1784542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AU QUOTIDIEN, LE RISQUE N°1 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2397501" y="2842996"/>
            <a:ext cx="7929618" cy="3429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Statuts différents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Conditions de travail différentes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Crispations</a:t>
            </a:r>
          </a:p>
        </p:txBody>
      </p:sp>
      <p:sp>
        <p:nvSpPr>
          <p:cNvPr id="10" name="Ellipse 9"/>
          <p:cNvSpPr/>
          <p:nvPr/>
        </p:nvSpPr>
        <p:spPr>
          <a:xfrm>
            <a:off x="1353827" y="3105197"/>
            <a:ext cx="2286016" cy="2214578"/>
          </a:xfrm>
          <a:prstGeom prst="ellipse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Harmoniser la gestion des différentes catégories de personnels</a:t>
            </a:r>
          </a:p>
        </p:txBody>
      </p:sp>
      <p:sp>
        <p:nvSpPr>
          <p:cNvPr id="11" name="Ellipse 10"/>
          <p:cNvSpPr/>
          <p:nvPr/>
        </p:nvSpPr>
        <p:spPr>
          <a:xfrm>
            <a:off x="8266326" y="3060962"/>
            <a:ext cx="2286016" cy="2214578"/>
          </a:xfrm>
          <a:prstGeom prst="ellipse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Favoriser la mise en place d’un dialogue social</a:t>
            </a:r>
          </a:p>
        </p:txBody>
      </p:sp>
      <p:sp>
        <p:nvSpPr>
          <p:cNvPr id="12" name="Ellipse 11"/>
          <p:cNvSpPr/>
          <p:nvPr/>
        </p:nvSpPr>
        <p:spPr>
          <a:xfrm>
            <a:off x="4821213" y="4495177"/>
            <a:ext cx="2428892" cy="2214554"/>
          </a:xfrm>
          <a:prstGeom prst="ellipse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Renforcer la cohésion des équipes et la culture commune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971917" y="2990655"/>
            <a:ext cx="22781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DIVERSES </a:t>
            </a:r>
          </a:p>
          <a:p>
            <a:r>
              <a:rPr lang="fr-FR" sz="28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5541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nimBg="1"/>
      <p:bldP spid="11" grpId="0" animBg="1"/>
      <p:bldP spid="12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452764" y="2698241"/>
            <a:ext cx="3559945" cy="2397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43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ENTRETIENS RÉALISÉS DANS TOUTE LA FRANCE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0" name="Espace réservé du contenu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452123"/>
              </p:ext>
            </p:extLst>
          </p:nvPr>
        </p:nvGraphicFramePr>
        <p:xfrm>
          <a:off x="3319515" y="1731145"/>
          <a:ext cx="9001188" cy="465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59660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category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-111541" y="1655252"/>
            <a:ext cx="12143444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AUTRE RISQUE DE LA GESTION QUOTIDIENNE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39374" y="3629391"/>
            <a:ext cx="869423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4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relâchement du lien entre agents publics transférés au satellite </a:t>
            </a:r>
          </a:p>
          <a:p>
            <a:pPr algn="ctr"/>
            <a:r>
              <a:rPr lang="fr-FR" sz="34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collectivité d’origine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991995" y="2523304"/>
            <a:ext cx="9039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Une convention globale collectivité/satellite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	sur les règles  détachement, l’ancienneté, etc.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05946" y="5572386"/>
            <a:ext cx="10459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La création d’une GPEEC commune au « groupe »</a:t>
            </a:r>
          </a:p>
        </p:txBody>
      </p:sp>
    </p:spTree>
    <p:extLst>
      <p:ext uri="{BB962C8B-B14F-4D97-AF65-F5344CB8AC3E}">
        <p14:creationId xmlns:p14="http://schemas.microsoft.com/office/powerpoint/2010/main" val="137236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-248575" y="1659556"/>
            <a:ext cx="12526391" cy="1136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LORSQUE LE SATELLITE EST EN CRISE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Flèche gauche 8"/>
          <p:cNvSpPr/>
          <p:nvPr/>
        </p:nvSpPr>
        <p:spPr>
          <a:xfrm rot="9708568">
            <a:off x="2570208" y="3395860"/>
            <a:ext cx="2041969" cy="703850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</p:sp>
      <p:sp>
        <p:nvSpPr>
          <p:cNvPr id="10" name="Flèche gauche 9"/>
          <p:cNvSpPr/>
          <p:nvPr/>
        </p:nvSpPr>
        <p:spPr>
          <a:xfrm rot="11587323">
            <a:off x="2575809" y="4608797"/>
            <a:ext cx="2041969" cy="703850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F81BD">
              <a:tint val="6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</p:sp>
      <p:sp>
        <p:nvSpPr>
          <p:cNvPr id="11" name="Forme libre 10"/>
          <p:cNvSpPr/>
          <p:nvPr/>
        </p:nvSpPr>
        <p:spPr>
          <a:xfrm>
            <a:off x="1306745" y="3073799"/>
            <a:ext cx="2625776" cy="2638254"/>
          </a:xfrm>
          <a:custGeom>
            <a:avLst/>
            <a:gdLst>
              <a:gd name="connsiteX0" fmla="*/ 0 w 1933733"/>
              <a:gd name="connsiteY0" fmla="*/ 966867 h 1933733"/>
              <a:gd name="connsiteX1" fmla="*/ 966867 w 1933733"/>
              <a:gd name="connsiteY1" fmla="*/ 0 h 1933733"/>
              <a:gd name="connsiteX2" fmla="*/ 1933734 w 1933733"/>
              <a:gd name="connsiteY2" fmla="*/ 966867 h 1933733"/>
              <a:gd name="connsiteX3" fmla="*/ 966867 w 1933733"/>
              <a:gd name="connsiteY3" fmla="*/ 1933734 h 1933733"/>
              <a:gd name="connsiteX4" fmla="*/ 0 w 1933733"/>
              <a:gd name="connsiteY4" fmla="*/ 966867 h 193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3733" h="1933733">
                <a:moveTo>
                  <a:pt x="0" y="966867"/>
                </a:moveTo>
                <a:cubicBezTo>
                  <a:pt x="0" y="432881"/>
                  <a:pt x="432881" y="0"/>
                  <a:pt x="966867" y="0"/>
                </a:cubicBezTo>
                <a:cubicBezTo>
                  <a:pt x="1500853" y="0"/>
                  <a:pt x="1933734" y="432881"/>
                  <a:pt x="1933734" y="966867"/>
                </a:cubicBezTo>
                <a:cubicBezTo>
                  <a:pt x="1933734" y="1500853"/>
                  <a:pt x="1500853" y="1933734"/>
                  <a:pt x="966867" y="1933734"/>
                </a:cubicBezTo>
                <a:cubicBezTo>
                  <a:pt x="432881" y="1933734"/>
                  <a:pt x="0" y="1500853"/>
                  <a:pt x="0" y="966867"/>
                </a:cubicBezTo>
                <a:close/>
              </a:path>
            </a:pathLst>
          </a:custGeom>
          <a:solidFill>
            <a:srgbClr val="36A709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7556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Une responsabilité </a:t>
            </a:r>
          </a:p>
          <a:p>
            <a:pPr marL="0" marR="0" lvl="0" indent="0" algn="ctr" defTabSz="7556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minima </a:t>
            </a:r>
          </a:p>
          <a:p>
            <a:pPr marL="0" marR="0" lvl="0" indent="0" algn="ctr" defTabSz="7556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morale et politique</a:t>
            </a:r>
          </a:p>
        </p:txBody>
      </p:sp>
      <p:sp>
        <p:nvSpPr>
          <p:cNvPr id="12" name="Forme libre 11"/>
          <p:cNvSpPr/>
          <p:nvPr/>
        </p:nvSpPr>
        <p:spPr>
          <a:xfrm>
            <a:off x="4671015" y="3009689"/>
            <a:ext cx="7360850" cy="899650"/>
          </a:xfrm>
          <a:custGeom>
            <a:avLst/>
            <a:gdLst>
              <a:gd name="connsiteX0" fmla="*/ 0 w 1837047"/>
              <a:gd name="connsiteY0" fmla="*/ 146964 h 1469637"/>
              <a:gd name="connsiteX1" fmla="*/ 146964 w 1837047"/>
              <a:gd name="connsiteY1" fmla="*/ 0 h 1469637"/>
              <a:gd name="connsiteX2" fmla="*/ 1690083 w 1837047"/>
              <a:gd name="connsiteY2" fmla="*/ 0 h 1469637"/>
              <a:gd name="connsiteX3" fmla="*/ 1837047 w 1837047"/>
              <a:gd name="connsiteY3" fmla="*/ 146964 h 1469637"/>
              <a:gd name="connsiteX4" fmla="*/ 1837047 w 1837047"/>
              <a:gd name="connsiteY4" fmla="*/ 1322673 h 1469637"/>
              <a:gd name="connsiteX5" fmla="*/ 1690083 w 1837047"/>
              <a:gd name="connsiteY5" fmla="*/ 1469637 h 1469637"/>
              <a:gd name="connsiteX6" fmla="*/ 146964 w 1837047"/>
              <a:gd name="connsiteY6" fmla="*/ 1469637 h 1469637"/>
              <a:gd name="connsiteX7" fmla="*/ 0 w 1837047"/>
              <a:gd name="connsiteY7" fmla="*/ 1322673 h 1469637"/>
              <a:gd name="connsiteX8" fmla="*/ 0 w 1837047"/>
              <a:gd name="connsiteY8" fmla="*/ 146964 h 1469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7047" h="1469637">
                <a:moveTo>
                  <a:pt x="0" y="146964"/>
                </a:moveTo>
                <a:cubicBezTo>
                  <a:pt x="0" y="65798"/>
                  <a:pt x="65798" y="0"/>
                  <a:pt x="146964" y="0"/>
                </a:cubicBezTo>
                <a:lnTo>
                  <a:pt x="1690083" y="0"/>
                </a:lnTo>
                <a:cubicBezTo>
                  <a:pt x="1771249" y="0"/>
                  <a:pt x="1837047" y="65798"/>
                  <a:pt x="1837047" y="146964"/>
                </a:cubicBezTo>
                <a:lnTo>
                  <a:pt x="1837047" y="1322673"/>
                </a:lnTo>
                <a:cubicBezTo>
                  <a:pt x="1837047" y="1403839"/>
                  <a:pt x="1771249" y="1469637"/>
                  <a:pt x="1690083" y="1469637"/>
                </a:cubicBezTo>
                <a:lnTo>
                  <a:pt x="146964" y="1469637"/>
                </a:lnTo>
                <a:cubicBezTo>
                  <a:pt x="65798" y="1469637"/>
                  <a:pt x="0" y="1403839"/>
                  <a:pt x="0" y="1322673"/>
                </a:cubicBezTo>
                <a:lnTo>
                  <a:pt x="0" y="146964"/>
                </a:lnTo>
                <a:close/>
              </a:path>
            </a:pathLst>
          </a:custGeom>
          <a:solidFill>
            <a:srgbClr val="497EE9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0" vert="horz" wrap="square" lIns="67809" tIns="67809" rIns="67809" bIns="67809" numCol="1" spcCol="1270" anchor="ctr" anchorCtr="0">
            <a:noAutofit/>
          </a:bodyPr>
          <a:lstStyle/>
          <a:p>
            <a:pPr marL="0" marR="0" lvl="0" indent="0" algn="ctr" defTabSz="5778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soutien de la collectivité pour faire face à un événement exceptionnel</a:t>
            </a:r>
          </a:p>
        </p:txBody>
      </p:sp>
      <p:sp>
        <p:nvSpPr>
          <p:cNvPr id="13" name="Forme libre 12"/>
          <p:cNvSpPr/>
          <p:nvPr/>
        </p:nvSpPr>
        <p:spPr>
          <a:xfrm>
            <a:off x="4664330" y="4741644"/>
            <a:ext cx="7391546" cy="892175"/>
          </a:xfrm>
          <a:custGeom>
            <a:avLst/>
            <a:gdLst>
              <a:gd name="connsiteX0" fmla="*/ 0 w 1837047"/>
              <a:gd name="connsiteY0" fmla="*/ 146964 h 1469637"/>
              <a:gd name="connsiteX1" fmla="*/ 146964 w 1837047"/>
              <a:gd name="connsiteY1" fmla="*/ 0 h 1469637"/>
              <a:gd name="connsiteX2" fmla="*/ 1690083 w 1837047"/>
              <a:gd name="connsiteY2" fmla="*/ 0 h 1469637"/>
              <a:gd name="connsiteX3" fmla="*/ 1837047 w 1837047"/>
              <a:gd name="connsiteY3" fmla="*/ 146964 h 1469637"/>
              <a:gd name="connsiteX4" fmla="*/ 1837047 w 1837047"/>
              <a:gd name="connsiteY4" fmla="*/ 1322673 h 1469637"/>
              <a:gd name="connsiteX5" fmla="*/ 1690083 w 1837047"/>
              <a:gd name="connsiteY5" fmla="*/ 1469637 h 1469637"/>
              <a:gd name="connsiteX6" fmla="*/ 146964 w 1837047"/>
              <a:gd name="connsiteY6" fmla="*/ 1469637 h 1469637"/>
              <a:gd name="connsiteX7" fmla="*/ 0 w 1837047"/>
              <a:gd name="connsiteY7" fmla="*/ 1322673 h 1469637"/>
              <a:gd name="connsiteX8" fmla="*/ 0 w 1837047"/>
              <a:gd name="connsiteY8" fmla="*/ 146964 h 1469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7047" h="1469637">
                <a:moveTo>
                  <a:pt x="0" y="146964"/>
                </a:moveTo>
                <a:cubicBezTo>
                  <a:pt x="0" y="65798"/>
                  <a:pt x="65798" y="0"/>
                  <a:pt x="146964" y="0"/>
                </a:cubicBezTo>
                <a:lnTo>
                  <a:pt x="1690083" y="0"/>
                </a:lnTo>
                <a:cubicBezTo>
                  <a:pt x="1771249" y="0"/>
                  <a:pt x="1837047" y="65798"/>
                  <a:pt x="1837047" y="146964"/>
                </a:cubicBezTo>
                <a:lnTo>
                  <a:pt x="1837047" y="1322673"/>
                </a:lnTo>
                <a:cubicBezTo>
                  <a:pt x="1837047" y="1403839"/>
                  <a:pt x="1771249" y="1469637"/>
                  <a:pt x="1690083" y="1469637"/>
                </a:cubicBezTo>
                <a:lnTo>
                  <a:pt x="146964" y="1469637"/>
                </a:lnTo>
                <a:cubicBezTo>
                  <a:pt x="65798" y="1469637"/>
                  <a:pt x="0" y="1403839"/>
                  <a:pt x="0" y="1322673"/>
                </a:cubicBezTo>
                <a:lnTo>
                  <a:pt x="0" y="146964"/>
                </a:lnTo>
                <a:close/>
              </a:path>
            </a:pathLst>
          </a:custGeom>
          <a:solidFill>
            <a:srgbClr val="FDA009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0" vert="horz" wrap="square" lIns="67809" tIns="67809" rIns="67809" bIns="67809" numCol="1" spcCol="1270" anchor="ctr" anchorCtr="0">
            <a:noAutofit/>
          </a:bodyPr>
          <a:lstStyle/>
          <a:p>
            <a:pPr marL="0" marR="0" lvl="0" indent="0" algn="ctr" defTabSz="57785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Dissolution sans reprise d’activité: </a:t>
            </a:r>
          </a:p>
          <a:p>
            <a:pPr marL="0" marR="0" lvl="0" indent="0" algn="ctr" defTabSz="57785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Accompagner très en amont &amp;</a:t>
            </a:r>
            <a:r>
              <a:rPr kumimoji="0" lang="fr-FR" sz="2200" b="1" i="0" u="none" strike="noStrike" kern="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offrir des solutions pour tous </a:t>
            </a:r>
          </a:p>
          <a:p>
            <a:pPr marL="0" marR="0" lvl="0" indent="0" algn="ctr" defTabSz="57785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(y compris en les intégrant à la CT)</a:t>
            </a:r>
          </a:p>
        </p:txBody>
      </p:sp>
    </p:spTree>
    <p:extLst>
      <p:ext uri="{BB962C8B-B14F-4D97-AF65-F5344CB8AC3E}">
        <p14:creationId xmlns:p14="http://schemas.microsoft.com/office/powerpoint/2010/main" val="254955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1020938" y="1819355"/>
            <a:ext cx="990599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 CAS DE REINTERNALISATION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3083" y="3014377"/>
            <a:ext cx="80541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collectivité a une obligation légale de reprise des employés</a:t>
            </a:r>
          </a:p>
        </p:txBody>
      </p:sp>
    </p:spTree>
    <p:extLst>
      <p:ext uri="{BB962C8B-B14F-4D97-AF65-F5344CB8AC3E}">
        <p14:creationId xmlns:p14="http://schemas.microsoft.com/office/powerpoint/2010/main" val="41028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1222946" y="1735187"/>
            <a:ext cx="990599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POUR QU’ELLE SE PASSE BIEN, IL FAUT 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Rogner un rectangle avec un coin diagonal 8"/>
          <p:cNvSpPr/>
          <p:nvPr/>
        </p:nvSpPr>
        <p:spPr>
          <a:xfrm>
            <a:off x="1095348" y="2666844"/>
            <a:ext cx="4550851" cy="1189743"/>
          </a:xfrm>
          <a:prstGeom prst="snip2Diag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 la réintégration soit un choix organisationnel porté par la </a:t>
            </a:r>
          </a:p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Direction Générale</a:t>
            </a:r>
          </a:p>
        </p:txBody>
      </p:sp>
      <p:sp>
        <p:nvSpPr>
          <p:cNvPr id="10" name="Rogner un rectangle avec un coin diagonal 9"/>
          <p:cNvSpPr/>
          <p:nvPr/>
        </p:nvSpPr>
        <p:spPr>
          <a:xfrm>
            <a:off x="1095348" y="4732226"/>
            <a:ext cx="4550850" cy="1070853"/>
          </a:xfrm>
          <a:prstGeom prst="snip2Diag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 la collectivité accueille et accompagne les nouveaux agents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7936636" y="3480633"/>
            <a:ext cx="3723835" cy="928694"/>
          </a:xfrm>
          <a:prstGeom prst="roundRect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Dans leur intégration à la collectivité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936636" y="4823540"/>
            <a:ext cx="3723835" cy="856956"/>
          </a:xfrm>
          <a:prstGeom prst="round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Dans leur intégration à la FPT</a:t>
            </a:r>
          </a:p>
        </p:txBody>
      </p:sp>
      <p:sp>
        <p:nvSpPr>
          <p:cNvPr id="13" name="Croix 12"/>
          <p:cNvSpPr/>
          <p:nvPr/>
        </p:nvSpPr>
        <p:spPr>
          <a:xfrm>
            <a:off x="3091481" y="4044373"/>
            <a:ext cx="558584" cy="500067"/>
          </a:xfrm>
          <a:prstGeom prst="plus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Connecteur droit 13"/>
          <p:cNvCxnSpPr>
            <a:stCxn id="10" idx="0"/>
            <a:endCxn id="11" idx="1"/>
          </p:cNvCxnSpPr>
          <p:nvPr/>
        </p:nvCxnSpPr>
        <p:spPr>
          <a:xfrm flipV="1">
            <a:off x="5646198" y="3944980"/>
            <a:ext cx="2290438" cy="1322673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5" name="Connecteur droit 14"/>
          <p:cNvCxnSpPr>
            <a:stCxn id="10" idx="0"/>
            <a:endCxn id="12" idx="1"/>
          </p:cNvCxnSpPr>
          <p:nvPr/>
        </p:nvCxnSpPr>
        <p:spPr>
          <a:xfrm flipV="1">
            <a:off x="5646198" y="5252018"/>
            <a:ext cx="2290438" cy="15635"/>
          </a:xfrm>
          <a:prstGeom prst="line">
            <a:avLst/>
          </a:prstGeom>
          <a:noFill/>
          <a:ln w="38100" cap="flat" cmpd="sng" algn="ctr">
            <a:solidFill>
              <a:srgbClr val="8064A2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58401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1367139" y="1791275"/>
            <a:ext cx="990599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 RISQUE A LONG TERME :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590239" y="2452053"/>
            <a:ext cx="10861956" cy="12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 l’ancien satellite devienne une organisation dans l’organisation</a:t>
            </a:r>
          </a:p>
        </p:txBody>
      </p:sp>
      <p:sp>
        <p:nvSpPr>
          <p:cNvPr id="10" name="Ellipse 9"/>
          <p:cNvSpPr/>
          <p:nvPr/>
        </p:nvSpPr>
        <p:spPr>
          <a:xfrm>
            <a:off x="2788391" y="4251042"/>
            <a:ext cx="1781389" cy="1785347"/>
          </a:xfrm>
          <a:prstGeom prst="ellipse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Culture commune</a:t>
            </a:r>
          </a:p>
        </p:txBody>
      </p:sp>
      <p:sp>
        <p:nvSpPr>
          <p:cNvPr id="11" name="Flèche vers le bas 10"/>
          <p:cNvSpPr/>
          <p:nvPr/>
        </p:nvSpPr>
        <p:spPr>
          <a:xfrm>
            <a:off x="3095611" y="3512332"/>
            <a:ext cx="1166948" cy="642942"/>
          </a:xfrm>
          <a:prstGeom prst="down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Flèche vers le bas 11"/>
          <p:cNvSpPr/>
          <p:nvPr/>
        </p:nvSpPr>
        <p:spPr>
          <a:xfrm>
            <a:off x="7847372" y="3512332"/>
            <a:ext cx="1166948" cy="642942"/>
          </a:xfrm>
          <a:prstGeom prst="downArrow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7540152" y="4251042"/>
            <a:ext cx="1781389" cy="1785347"/>
          </a:xfrm>
          <a:prstGeom prst="ellipse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Evolution statutaire des agents</a:t>
            </a:r>
          </a:p>
        </p:txBody>
      </p:sp>
    </p:spTree>
    <p:extLst>
      <p:ext uri="{BB962C8B-B14F-4D97-AF65-F5344CB8AC3E}">
        <p14:creationId xmlns:p14="http://schemas.microsoft.com/office/powerpoint/2010/main" val="406570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1415586" y="2462328"/>
            <a:ext cx="898544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567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Merci de votre attention 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567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7"/>
          <p:cNvSpPr txBox="1">
            <a:spLocks/>
          </p:cNvSpPr>
          <p:nvPr/>
        </p:nvSpPr>
        <p:spPr>
          <a:xfrm>
            <a:off x="1431326" y="4075229"/>
            <a:ext cx="898544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 aux questions…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12" name="Titre 5"/>
          <p:cNvSpPr txBox="1">
            <a:spLocks/>
          </p:cNvSpPr>
          <p:nvPr/>
        </p:nvSpPr>
        <p:spPr>
          <a:xfrm>
            <a:off x="1083089" y="2042447"/>
            <a:ext cx="990599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QU’EST-CE QU’UN « SATELLITE » ?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Espace réservé du contenu 6"/>
          <p:cNvSpPr txBox="1">
            <a:spLocks/>
          </p:cNvSpPr>
          <p:nvPr/>
        </p:nvSpPr>
        <p:spPr>
          <a:xfrm>
            <a:off x="76459" y="2986780"/>
            <a:ext cx="12226946" cy="686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Autant de définitions que de collectivités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70517" y="3683115"/>
            <a:ext cx="11372295" cy="19905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4763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sng" strike="noStrike" kern="0" cap="none" spc="0" normalizeH="0" baseline="0" noProof="0" dirty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Mais deux critères principaux: </a:t>
            </a:r>
          </a:p>
          <a:p>
            <a:pPr marL="4763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collectivité finance substantiellement la structure &amp;</a:t>
            </a:r>
          </a:p>
          <a:p>
            <a:pPr marL="4763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elle participe à sa gouvernance</a:t>
            </a:r>
          </a:p>
        </p:txBody>
      </p:sp>
    </p:spTree>
    <p:extLst>
      <p:ext uri="{BB962C8B-B14F-4D97-AF65-F5344CB8AC3E}">
        <p14:creationId xmlns:p14="http://schemas.microsoft.com/office/powerpoint/2010/main" val="385212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5"/>
          <p:cNvSpPr txBox="1">
            <a:spLocks/>
          </p:cNvSpPr>
          <p:nvPr/>
        </p:nvSpPr>
        <p:spPr>
          <a:xfrm>
            <a:off x="2184675" y="1913110"/>
            <a:ext cx="7483106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QUELS SATELLITES ETUDIER ?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Espace réservé du contenu 6"/>
          <p:cNvSpPr txBox="1">
            <a:spLocks/>
          </p:cNvSpPr>
          <p:nvPr/>
        </p:nvSpPr>
        <p:spPr>
          <a:xfrm>
            <a:off x="-166188" y="2697432"/>
            <a:ext cx="12358188" cy="748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rgbClr val="00567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 satellites totalement ou partiellement soumis au droit privé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04823" y="3726843"/>
            <a:ext cx="11762897" cy="1741270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4763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Une source de complexité dans la relation satellite – collectivité qui implique de nouveaux modes de pilotage et management</a:t>
            </a:r>
          </a:p>
        </p:txBody>
      </p:sp>
    </p:spTree>
    <p:extLst>
      <p:ext uri="{BB962C8B-B14F-4D97-AF65-F5344CB8AC3E}">
        <p14:creationId xmlns:p14="http://schemas.microsoft.com/office/powerpoint/2010/main" val="70471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38147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16861"/>
            <a:ext cx="946019" cy="1214592"/>
          </a:xfrm>
          <a:prstGeom prst="rect">
            <a:avLst/>
          </a:prstGeom>
        </p:spPr>
      </p:pic>
      <p:sp>
        <p:nvSpPr>
          <p:cNvPr id="21" name="Titre 5"/>
          <p:cNvSpPr txBox="1">
            <a:spLocks/>
          </p:cNvSpPr>
          <p:nvPr/>
        </p:nvSpPr>
        <p:spPr>
          <a:xfrm>
            <a:off x="1222946" y="1671663"/>
            <a:ext cx="990599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QUELS STATUTS CELA INTEGRE-T-IL ?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1201522" y="3120046"/>
            <a:ext cx="1135597" cy="1084258"/>
          </a:xfrm>
          <a:prstGeom prst="ellipse">
            <a:avLst/>
          </a:prstGeom>
          <a:solidFill>
            <a:srgbClr val="46D60C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SPL,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SPLA 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7732478" y="3330895"/>
            <a:ext cx="1135600" cy="1084261"/>
          </a:xfrm>
          <a:prstGeom prst="ellipse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OPH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(EPIC)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1231393" y="4521766"/>
            <a:ext cx="1135600" cy="1081117"/>
          </a:xfrm>
          <a:prstGeom prst="ellipse">
            <a:avLst/>
          </a:prstGeom>
          <a:solidFill>
            <a:srgbClr val="46D60C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GIE</a:t>
            </a: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2792985" y="3110499"/>
            <a:ext cx="1135600" cy="1081117"/>
          </a:xfrm>
          <a:prstGeom prst="ellipse">
            <a:avLst/>
          </a:prstGeom>
          <a:solidFill>
            <a:srgbClr val="46D60C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SEM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Oval 15"/>
          <p:cNvSpPr>
            <a:spLocks noChangeArrowheads="1"/>
          </p:cNvSpPr>
          <p:nvPr/>
        </p:nvSpPr>
        <p:spPr bwMode="auto">
          <a:xfrm>
            <a:off x="4372731" y="3107358"/>
            <a:ext cx="1138744" cy="1084258"/>
          </a:xfrm>
          <a:prstGeom prst="ellipse">
            <a:avLst/>
          </a:prstGeom>
          <a:solidFill>
            <a:srgbClr val="46D60C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SEMOp</a:t>
            </a:r>
            <a:endParaRPr kumimoji="0" lang="fr-FR" sz="4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Oval 16"/>
          <p:cNvSpPr>
            <a:spLocks noChangeArrowheads="1"/>
          </p:cNvSpPr>
          <p:nvPr/>
        </p:nvSpPr>
        <p:spPr bwMode="auto">
          <a:xfrm>
            <a:off x="4372731" y="4518432"/>
            <a:ext cx="1138744" cy="1084258"/>
          </a:xfrm>
          <a:prstGeom prst="ellipse">
            <a:avLst/>
          </a:prstGeom>
          <a:solidFill>
            <a:srgbClr val="46D60C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SCIC</a:t>
            </a:r>
            <a:endParaRPr kumimoji="0" lang="fr-FR" sz="3200" b="1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8" name="Oval 17"/>
          <p:cNvSpPr>
            <a:spLocks noChangeArrowheads="1"/>
          </p:cNvSpPr>
          <p:nvPr/>
        </p:nvSpPr>
        <p:spPr bwMode="auto">
          <a:xfrm>
            <a:off x="9261399" y="4746967"/>
            <a:ext cx="1135597" cy="1084258"/>
          </a:xfrm>
          <a:prstGeom prst="ellipse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Autres EPIC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9261399" y="3321348"/>
            <a:ext cx="1135597" cy="1081117"/>
          </a:xfrm>
          <a:prstGeom prst="ellipse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EPCC (EPIC)</a:t>
            </a:r>
            <a:endParaRPr kumimoji="0" lang="fr-FR" sz="3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2782300" y="4536115"/>
            <a:ext cx="1138744" cy="1084261"/>
          </a:xfrm>
          <a:prstGeom prst="ellipse">
            <a:avLst/>
          </a:prstGeom>
          <a:solidFill>
            <a:srgbClr val="46D60C"/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Asso-ciations</a:t>
            </a:r>
            <a:endParaRPr kumimoji="0" lang="fr-FR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1" name="Oval 22"/>
          <p:cNvSpPr>
            <a:spLocks noChangeArrowheads="1"/>
          </p:cNvSpPr>
          <p:nvPr/>
        </p:nvSpPr>
        <p:spPr bwMode="auto">
          <a:xfrm>
            <a:off x="7725070" y="4759655"/>
            <a:ext cx="1135597" cy="1084258"/>
          </a:xfrm>
          <a:prstGeom prst="ellipse">
            <a:avLst/>
          </a:prstGeom>
          <a:solidFill>
            <a:srgbClr val="1F497D">
              <a:lumMod val="40000"/>
              <a:lumOff val="6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GIP (EPIC)</a:t>
            </a:r>
          </a:p>
        </p:txBody>
      </p:sp>
      <p:sp>
        <p:nvSpPr>
          <p:cNvPr id="32" name="Espace réservé du contenu 6"/>
          <p:cNvSpPr txBox="1">
            <a:spLocks/>
          </p:cNvSpPr>
          <p:nvPr/>
        </p:nvSpPr>
        <p:spPr>
          <a:xfrm>
            <a:off x="1574184" y="2577978"/>
            <a:ext cx="3567339" cy="5619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fr-FR" sz="24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droit privé</a:t>
            </a:r>
          </a:p>
        </p:txBody>
      </p:sp>
      <p:sp>
        <p:nvSpPr>
          <p:cNvPr id="33" name="Espace réservé du contenu 6"/>
          <p:cNvSpPr txBox="1">
            <a:spLocks/>
          </p:cNvSpPr>
          <p:nvPr/>
        </p:nvSpPr>
        <p:spPr>
          <a:xfrm>
            <a:off x="7211095" y="2480325"/>
            <a:ext cx="3669314" cy="5619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fr-FR" sz="2400" b="1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partie soumis au droit privé</a:t>
            </a:r>
          </a:p>
        </p:txBody>
      </p:sp>
    </p:spTree>
    <p:extLst>
      <p:ext uri="{BB962C8B-B14F-4D97-AF65-F5344CB8AC3E}">
        <p14:creationId xmlns:p14="http://schemas.microsoft.com/office/powerpoint/2010/main" val="214910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363983" y="2051551"/>
            <a:ext cx="11273137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 CONSTAT INITIAL: </a:t>
            </a:r>
            <a:b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ILS SONT DE PLUS EN PLUS NOMBREUX !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-349467" y="3353817"/>
            <a:ext cx="12701269" cy="2056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Certains sont faciles à dénombrer (EPL, OPH…).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D’autres beaucoup moins (associations),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puisque leurs critères de </a:t>
            </a:r>
            <a:r>
              <a:rPr kumimoji="0" lang="fr-FR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définition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varient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selon les collectivités…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521348" y="4781724"/>
            <a:ext cx="10769546" cy="882235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4763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567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Leur nombre exact est donc littéralement impossible à évaluer</a:t>
            </a:r>
          </a:p>
        </p:txBody>
      </p:sp>
    </p:spTree>
    <p:extLst>
      <p:ext uri="{BB962C8B-B14F-4D97-AF65-F5344CB8AC3E}">
        <p14:creationId xmlns:p14="http://schemas.microsoft.com/office/powerpoint/2010/main" val="18541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Titre 4"/>
          <p:cNvSpPr txBox="1">
            <a:spLocks/>
          </p:cNvSpPr>
          <p:nvPr/>
        </p:nvSpPr>
        <p:spPr>
          <a:xfrm>
            <a:off x="1171851" y="2016044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POURQUOI SE MULTIPLIENT-ILS ? 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2536987" y="3865149"/>
            <a:ext cx="7175725" cy="1495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Parce qu’ils permettent de répondre à de nouveaux enjeux auxquels font face les collectivités</a:t>
            </a:r>
            <a:endParaRPr kumimoji="0" lang="fr-F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25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9529" y="1685362"/>
            <a:ext cx="11666719" cy="4005231"/>
          </a:xfrm>
          <a:prstGeom prst="rect">
            <a:avLst/>
          </a:prstGeom>
          <a:solidFill>
            <a:srgbClr val="EEECE1">
              <a:lumMod val="90000"/>
            </a:srgb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ous-titre 11"/>
          <p:cNvSpPr txBox="1">
            <a:spLocks/>
          </p:cNvSpPr>
          <p:nvPr/>
        </p:nvSpPr>
        <p:spPr>
          <a:xfrm>
            <a:off x="926352" y="3055471"/>
            <a:ext cx="10202593" cy="114390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Parce qu’ils permettent de répondre à de nouveaux enjeux auxquels font face les collectivités</a:t>
            </a:r>
            <a:endParaRPr kumimoji="0" lang="fr-FR" sz="30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63269" y="1900092"/>
            <a:ext cx="3917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Enjeux juridiques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880311" y="1614340"/>
            <a:ext cx="3860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</a:rPr>
              <a:t>Enjeux financiers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88806" y="2484867"/>
            <a:ext cx="6918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Enjeux de qualité et d’efficacité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8140" y="4064323"/>
            <a:ext cx="6854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Enjeux d’échelle d’intervention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966556" y="4778703"/>
            <a:ext cx="518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Enjeux de gouvernance</a:t>
            </a:r>
          </a:p>
        </p:txBody>
      </p:sp>
    </p:spTree>
    <p:extLst>
      <p:ext uri="{BB962C8B-B14F-4D97-AF65-F5344CB8AC3E}">
        <p14:creationId xmlns:p14="http://schemas.microsoft.com/office/powerpoint/2010/main" val="154495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107" y="6055903"/>
            <a:ext cx="3194012" cy="78562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8945" y="5673644"/>
            <a:ext cx="1063055" cy="11365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166" y="5673644"/>
            <a:ext cx="1380868" cy="119675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119" y="5634617"/>
            <a:ext cx="946019" cy="1214592"/>
          </a:xfrm>
          <a:prstGeom prst="rect">
            <a:avLst/>
          </a:prstGeom>
        </p:spPr>
      </p:pic>
      <p:sp>
        <p:nvSpPr>
          <p:cNvPr id="10" name="Titre 4"/>
          <p:cNvSpPr txBox="1">
            <a:spLocks/>
          </p:cNvSpPr>
          <p:nvPr/>
        </p:nvSpPr>
        <p:spPr>
          <a:xfrm>
            <a:off x="1198485" y="1714204"/>
            <a:ext cx="9905999" cy="878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MAIS ATTENTION …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Sous-titre 11"/>
          <p:cNvSpPr txBox="1">
            <a:spLocks/>
          </p:cNvSpPr>
          <p:nvPr/>
        </p:nvSpPr>
        <p:spPr>
          <a:xfrm>
            <a:off x="2793898" y="3194365"/>
            <a:ext cx="6715172" cy="14957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tint val="7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 réponses apportées par ces satellites à ces enjeux présentent aussi des risques</a:t>
            </a:r>
            <a:endParaRPr kumimoji="0" lang="fr-F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94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741</Words>
  <Application>Microsoft Office PowerPoint</Application>
  <PresentationFormat>Grand écran</PresentationFormat>
  <Paragraphs>130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Aude EVRARD</dc:creator>
  <cp:lastModifiedBy>eat</cp:lastModifiedBy>
  <cp:revision>16</cp:revision>
  <dcterms:created xsi:type="dcterms:W3CDTF">2015-05-12T09:11:34Z</dcterms:created>
  <dcterms:modified xsi:type="dcterms:W3CDTF">2015-07-20T09:36:28Z</dcterms:modified>
</cp:coreProperties>
</file>