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9" r:id="rId9"/>
    <p:sldId id="263" r:id="rId10"/>
    <p:sldId id="264" r:id="rId11"/>
    <p:sldId id="265" r:id="rId12"/>
    <p:sldId id="270" r:id="rId13"/>
    <p:sldId id="266" r:id="rId14"/>
    <p:sldId id="267" r:id="rId15"/>
    <p:sldId id="271" r:id="rId16"/>
    <p:sldId id="268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6" autoAdjust="0"/>
    <p:restoredTop sz="94660"/>
  </p:normalViewPr>
  <p:slideViewPr>
    <p:cSldViewPr snapToGrid="0">
      <p:cViewPr>
        <p:scale>
          <a:sx n="108" d="100"/>
          <a:sy n="108" d="100"/>
        </p:scale>
        <p:origin x="-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4.xlsx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fr-FR" sz="1400" b="0" baseline="0">
                <a:solidFill>
                  <a:srgbClr val="595959"/>
                </a:solidFill>
                <a:latin typeface="Calibri"/>
              </a:defRPr>
            </a:pPr>
            <a:r>
              <a:rPr lang="fr-FR"/>
              <a:t>Ecart de salaire moyen entre les hommes et les femmes</a:t>
            </a:r>
          </a:p>
        </c:rich>
      </c:tx>
      <c:layout>
        <c:manualLayout>
          <c:xMode val="edge"/>
          <c:yMode val="edge"/>
          <c:x val="0.11814160235241887"/>
          <c:y val="2.8080834645889237E-2"/>
        </c:manualLayout>
      </c:layout>
      <c:overlay val="0"/>
    </c:title>
    <c:autoTitleDeleted val="0"/>
    <c:view3D>
      <c:rotX val="9"/>
      <c:rotY val="14"/>
      <c:rAngAx val="1"/>
    </c:view3D>
    <c:floor>
      <c:thickness val="0"/>
      <c:spPr>
        <a:noFill/>
      </c:spPr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femmes</c:v>
          </c:tx>
          <c:spPr>
            <a:solidFill>
              <a:srgbClr val="5B9BD5"/>
            </a:solidFill>
            <a:ln>
              <a:noFill/>
            </a:ln>
          </c:spPr>
          <c:invertIfNegative val="0"/>
          <c:cat>
            <c:strLit>
              <c:ptCount val="6"/>
              <c:pt idx="0">
                <c:v>FPT</c:v>
              </c:pt>
              <c:pt idx="1">
                <c:v>FPH</c:v>
              </c:pt>
              <c:pt idx="2">
                <c:v>FPE</c:v>
              </c:pt>
              <c:pt idx="3">
                <c:v>Privé</c:v>
              </c:pt>
              <c:pt idx="4">
                <c:v>AT normal</c:v>
              </c:pt>
              <c:pt idx="5">
                <c:v>AT hors classe</c:v>
              </c:pt>
            </c:strLit>
          </c:cat>
          <c:val>
            <c:numLit>
              <c:formatCode>General</c:formatCode>
              <c:ptCount val="6"/>
              <c:pt idx="0">
                <c:v>1734</c:v>
              </c:pt>
              <c:pt idx="1">
                <c:v>2072</c:v>
              </c:pt>
              <c:pt idx="2">
                <c:v>2270</c:v>
              </c:pt>
              <c:pt idx="3">
                <c:v>1866</c:v>
              </c:pt>
              <c:pt idx="4">
                <c:v>4201</c:v>
              </c:pt>
              <c:pt idx="5">
                <c:v>5438</c:v>
              </c:pt>
            </c:numLit>
          </c:val>
        </c:ser>
        <c:ser>
          <c:idx val="1"/>
          <c:order val="1"/>
          <c:tx>
            <c:v>hommes</c:v>
          </c:tx>
          <c:spPr>
            <a:solidFill>
              <a:srgbClr val="ED7D31"/>
            </a:solidFill>
            <a:ln>
              <a:noFill/>
            </a:ln>
          </c:spPr>
          <c:invertIfNegative val="0"/>
          <c:cat>
            <c:strLit>
              <c:ptCount val="6"/>
              <c:pt idx="0">
                <c:v>FPT</c:v>
              </c:pt>
              <c:pt idx="1">
                <c:v>FPH</c:v>
              </c:pt>
              <c:pt idx="2">
                <c:v>FPE</c:v>
              </c:pt>
              <c:pt idx="3">
                <c:v>Privé</c:v>
              </c:pt>
              <c:pt idx="4">
                <c:v>AT normal</c:v>
              </c:pt>
              <c:pt idx="5">
                <c:v>AT hors classe</c:v>
              </c:pt>
            </c:strLit>
          </c:cat>
          <c:val>
            <c:numLit>
              <c:formatCode>General</c:formatCode>
              <c:ptCount val="6"/>
              <c:pt idx="0">
                <c:v>1944</c:v>
              </c:pt>
              <c:pt idx="1">
                <c:v>2652</c:v>
              </c:pt>
              <c:pt idx="2">
                <c:v>2670</c:v>
              </c:pt>
              <c:pt idx="3">
                <c:v>2313</c:v>
              </c:pt>
              <c:pt idx="4">
                <c:v>4491</c:v>
              </c:pt>
              <c:pt idx="5">
                <c:v>6220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218560"/>
        <c:axId val="37217024"/>
        <c:axId val="0"/>
      </c:bar3DChart>
      <c:valAx>
        <c:axId val="37217024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</a:ln>
          </c:spPr>
        </c:majorGridlines>
        <c:numFmt formatCode="[$€-40C]#,##0&quot; &quot;;[Red]&quot;(&quot;[$€-40C]#,##0&quot;)&quot;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lang="fr-FR" sz="900" b="0" baseline="0">
                <a:solidFill>
                  <a:srgbClr val="595959"/>
                </a:solidFill>
                <a:latin typeface="Calibri"/>
              </a:defRPr>
            </a:pPr>
            <a:endParaRPr lang="fr-FR"/>
          </a:p>
        </c:txPr>
        <c:crossAx val="37218560"/>
        <c:crosses val="autoZero"/>
        <c:crossBetween val="between"/>
      </c:valAx>
      <c:catAx>
        <c:axId val="372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lang="fr-FR" sz="900" b="0" baseline="0">
                <a:solidFill>
                  <a:srgbClr val="595959"/>
                </a:solidFill>
                <a:latin typeface="Calibri"/>
              </a:defRPr>
            </a:pPr>
            <a:endParaRPr lang="fr-FR"/>
          </a:p>
        </c:txPr>
        <c:crossAx val="37217024"/>
        <c:crossesAt val="0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layout/>
      <c:overlay val="0"/>
      <c:spPr>
        <a:noFill/>
        <a:ln>
          <a:noFill/>
        </a:ln>
      </c:spPr>
      <c:txPr>
        <a:bodyPr/>
        <a:lstStyle/>
        <a:p>
          <a:pPr>
            <a:defRPr lang="fr-FR" sz="1100" b="0" baseline="0">
              <a:solidFill>
                <a:srgbClr val="595959"/>
              </a:solidFill>
              <a:latin typeface="Calibri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75"/>
      <c:rotY val="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53246583140639E-2"/>
          <c:y val="0.24036666469322915"/>
          <c:w val="0.81869834408894671"/>
          <c:h val="0.54783770449746416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Moyens budgétaires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p3d contourW="1905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p3d contourW="1905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  <a:sp3d contourW="1905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p3d contourW="19050">
                <a:contourClr>
                  <a:schemeClr val="lt1"/>
                </a:contourClr>
              </a:sp3d>
            </c:spPr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Feuil1!$A$2:$A$4</c:f>
              <c:strCache>
                <c:ptCount val="3"/>
                <c:pt idx="0">
                  <c:v>Non/ Non réponse</c:v>
                </c:pt>
                <c:pt idx="1">
                  <c:v>Oui (non chiffré)</c:v>
                </c:pt>
                <c:pt idx="2">
                  <c:v>Oui (chiffré)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14</c:v>
                </c:pt>
                <c:pt idx="1">
                  <c:v>9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3"/>
      <c:rotY val="18"/>
      <c:rAngAx val="0"/>
      <c:perspective val="30"/>
    </c:view3D>
    <c:floor>
      <c:thickness val="0"/>
      <c:spPr>
        <a:noFill/>
        <a:ln>
          <a:noFill/>
        </a:ln>
      </c:spPr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0.12852058774088948"/>
          <c:y val="2.6173353970132936E-2"/>
          <c:w val="0.87147941225911052"/>
          <c:h val="0.4661089586133158"/>
        </c:manualLayout>
      </c:layout>
      <c:bar3DChart>
        <c:barDir val="col"/>
        <c:grouping val="stacked"/>
        <c:varyColors val="0"/>
        <c:ser>
          <c:idx val="0"/>
          <c:order val="0"/>
          <c:tx>
            <c:v>Actions fréquemment citées</c:v>
          </c:tx>
          <c:spPr>
            <a:solidFill>
              <a:srgbClr val="ED7D31"/>
            </a:solidFill>
            <a:ln>
              <a:noFill/>
            </a:ln>
          </c:spPr>
          <c:invertIfNegative val="0"/>
          <c:cat>
            <c:strLit>
              <c:ptCount val="9"/>
              <c:pt idx="0">
                <c:v>Labellisation diversité/égalité</c:v>
              </c:pt>
              <c:pt idx="1">
                <c:v>Charte égalité professionnelle</c:v>
              </c:pt>
              <c:pt idx="2">
                <c:v>Rapport annuel (en CTP)</c:v>
              </c:pt>
              <c:pt idx="3">
                <c:v>Places en crèches réservées</c:v>
              </c:pt>
              <c:pt idx="4">
                <c:v>Mixité des jurys de recrutement</c:v>
              </c:pt>
              <c:pt idx="5">
                <c:v>Travail sur les temps (refus présentéisme…)</c:v>
              </c:pt>
              <c:pt idx="6">
                <c:v>Aménagement temps de travail</c:v>
              </c:pt>
              <c:pt idx="7">
                <c:v>Télétravail</c:v>
              </c:pt>
              <c:pt idx="8">
                <c:v>Actions de formation</c:v>
              </c:pt>
            </c:strLit>
          </c:cat>
          <c:val>
            <c:numLit>
              <c:formatCode>General</c:formatCode>
              <c:ptCount val="9"/>
              <c:pt idx="0">
                <c:v>0</c:v>
              </c:pt>
              <c:pt idx="1">
                <c:v>0</c:v>
              </c:pt>
              <c:pt idx="2">
                <c:v>9</c:v>
              </c:pt>
              <c:pt idx="3">
                <c:v>6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8</c:v>
              </c:pt>
              <c:pt idx="8">
                <c:v>6</c:v>
              </c:pt>
            </c:numLit>
          </c:val>
        </c:ser>
        <c:ser>
          <c:idx val="1"/>
          <c:order val="1"/>
          <c:tx>
            <c:v>Actions citées</c:v>
          </c:tx>
          <c:spPr>
            <a:solidFill>
              <a:srgbClr val="FFC000"/>
            </a:solidFill>
            <a:ln>
              <a:noFill/>
            </a:ln>
          </c:spPr>
          <c:invertIfNegative val="0"/>
          <c:cat>
            <c:strLit>
              <c:ptCount val="9"/>
              <c:pt idx="0">
                <c:v>Labellisation diversité/égalité</c:v>
              </c:pt>
              <c:pt idx="1">
                <c:v>Charte égalité professionnelle</c:v>
              </c:pt>
              <c:pt idx="2">
                <c:v>Rapport annuel (en CTP)</c:v>
              </c:pt>
              <c:pt idx="3">
                <c:v>Places en crèches réservées</c:v>
              </c:pt>
              <c:pt idx="4">
                <c:v>Mixité des jurys de recrutement</c:v>
              </c:pt>
              <c:pt idx="5">
                <c:v>Travail sur les temps (refus présentéisme…)</c:v>
              </c:pt>
              <c:pt idx="6">
                <c:v>Aménagement temps de travail</c:v>
              </c:pt>
              <c:pt idx="7">
                <c:v>Télétravail</c:v>
              </c:pt>
              <c:pt idx="8">
                <c:v>Actions de formation</c:v>
              </c:pt>
            </c:strLit>
          </c:cat>
          <c:val>
            <c:numLit>
              <c:formatCode>General</c:formatCode>
              <c:ptCount val="9"/>
              <c:pt idx="0">
                <c:v>0</c:v>
              </c:pt>
              <c:pt idx="1">
                <c:v>1</c:v>
              </c:pt>
              <c:pt idx="2">
                <c:v>0</c:v>
              </c:pt>
              <c:pt idx="3">
                <c:v>0</c:v>
              </c:pt>
              <c:pt idx="4">
                <c:v>3</c:v>
              </c:pt>
              <c:pt idx="5">
                <c:v>4</c:v>
              </c:pt>
              <c:pt idx="6">
                <c:v>3</c:v>
              </c:pt>
              <c:pt idx="7">
                <c:v>0</c:v>
              </c:pt>
              <c:pt idx="8">
                <c:v>0</c:v>
              </c:pt>
            </c:numLit>
          </c:val>
        </c:ser>
        <c:ser>
          <c:idx val="2"/>
          <c:order val="2"/>
          <c:tx>
            <c:v>Actions peu ou pas citées</c:v>
          </c:tx>
          <c:spPr>
            <a:solidFill>
              <a:srgbClr val="70AD47"/>
            </a:solidFill>
            <a:ln>
              <a:noFill/>
            </a:ln>
          </c:spPr>
          <c:invertIfNegative val="0"/>
          <c:cat>
            <c:strLit>
              <c:ptCount val="9"/>
              <c:pt idx="0">
                <c:v>Labellisation diversité/égalité</c:v>
              </c:pt>
              <c:pt idx="1">
                <c:v>Charte égalité professionnelle</c:v>
              </c:pt>
              <c:pt idx="2">
                <c:v>Rapport annuel (en CTP)</c:v>
              </c:pt>
              <c:pt idx="3">
                <c:v>Places en crèches réservées</c:v>
              </c:pt>
              <c:pt idx="4">
                <c:v>Mixité des jurys de recrutement</c:v>
              </c:pt>
              <c:pt idx="5">
                <c:v>Travail sur les temps (refus présentéisme…)</c:v>
              </c:pt>
              <c:pt idx="6">
                <c:v>Aménagement temps de travail</c:v>
              </c:pt>
              <c:pt idx="7">
                <c:v>Télétravail</c:v>
              </c:pt>
              <c:pt idx="8">
                <c:v>Actions de formation</c:v>
              </c:pt>
            </c:strLit>
          </c:cat>
          <c:val>
            <c:numLit>
              <c:formatCode>General</c:formatCode>
              <c:ptCount val="9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056960"/>
        <c:axId val="44055168"/>
        <c:axId val="0"/>
      </c:bar3DChart>
      <c:valAx>
        <c:axId val="44055168"/>
        <c:scaling>
          <c:orientation val="minMax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fr-FR"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fr-FR"/>
          </a:p>
        </c:txPr>
        <c:crossAx val="44056960"/>
        <c:crosses val="autoZero"/>
        <c:crossBetween val="between"/>
      </c:valAx>
      <c:catAx>
        <c:axId val="44056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fr-FR" sz="12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fr-FR"/>
          </a:p>
        </c:txPr>
        <c:crossAx val="4405516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fr-FR" sz="1000" b="0" i="0" u="none" strike="noStrike" kern="1200" baseline="0">
          <a:solidFill>
            <a:srgbClr val="000000"/>
          </a:solidFill>
          <a:latin typeface="Calibri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8.3333333333333329E-2"/>
          <c:y val="0.19934258217722783"/>
          <c:w val="0.82407407407407407"/>
          <c:h val="0.61599706286714162"/>
        </c:manualLayout>
      </c:layout>
      <c:ofPieChart>
        <c:ofPieType val="bar"/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Collectivités ou EPCI répondants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3.3712343659261519E-2"/>
                  <c:y val="-3.71083534702153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33</a:t>
                    </a:r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26</a:t>
                    </a:r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48</a:t>
                    </a:r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Feuil1!$A$2:$A$5</c:f>
              <c:strCache>
                <c:ptCount val="4"/>
                <c:pt idx="0">
                  <c:v>Conseils Régionaux</c:v>
                </c:pt>
                <c:pt idx="1">
                  <c:v>Conseils Généraux</c:v>
                </c:pt>
                <c:pt idx="2">
                  <c:v>Villes</c:v>
                </c:pt>
                <c:pt idx="3">
                  <c:v>Agglomérations/Métropoles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5</c:v>
                </c:pt>
                <c:pt idx="1">
                  <c:v>9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Genre répondant-e-s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Feuil1!$A$2:$A$3</c:f>
              <c:strCache>
                <c:ptCount val="2"/>
                <c:pt idx="0">
                  <c:v>femmes</c:v>
                </c:pt>
                <c:pt idx="1">
                  <c:v>hommes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23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Fonctions/métiers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Feuil1!$A$2:$A$5</c:f>
              <c:strCache>
                <c:ptCount val="4"/>
                <c:pt idx="0">
                  <c:v>DGA ressources</c:v>
                </c:pt>
                <c:pt idx="1">
                  <c:v>DRH</c:v>
                </c:pt>
                <c:pt idx="2">
                  <c:v>Chargé-es de mission</c:v>
                </c:pt>
                <c:pt idx="3">
                  <c:v>DGS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11</c:v>
                </c:pt>
                <c:pt idx="1">
                  <c:v>11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fr-FR"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fr-FR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rPr>
              <a:t>Communes  concernées par le décret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v>Série1</c:v>
          </c:tx>
          <c:dPt>
            <c:idx val="0"/>
            <c:bubble3D val="0"/>
            <c:spPr>
              <a:solidFill>
                <a:srgbClr val="5B9BD5"/>
              </a:solidFill>
              <a:ln w="19046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ED7D31"/>
              </a:solidFill>
              <a:ln w="19046">
                <a:solidFill>
                  <a:srgbClr val="FFFFFF"/>
                </a:solidFill>
                <a:prstDash val="solid"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lang="fr-FR" sz="900" b="0" i="0" u="none" strike="noStrike" kern="1200" baseline="0">
                    <a:solidFill>
                      <a:srgbClr val="404040"/>
                    </a:solidFill>
                    <a:latin typeface="Calibri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</c:ext>
            </c:extLst>
          </c:dLbls>
          <c:cat>
            <c:strLit>
              <c:ptCount val="2"/>
              <c:pt idx="0">
                <c:v>Communes concernés</c:v>
              </c:pt>
              <c:pt idx="1">
                <c:v>Communes non concernées</c:v>
              </c:pt>
            </c:strLit>
          </c:cat>
          <c:val>
            <c:numLit>
              <c:formatCode>General</c:formatCode>
              <c:ptCount val="2"/>
              <c:pt idx="0">
                <c:v>53</c:v>
              </c:pt>
              <c:pt idx="1">
                <c:v>36000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lang="fr-FR" sz="900" b="0" i="0" u="none" strike="noStrike" kern="1200" baseline="0">
              <a:solidFill>
                <a:srgbClr val="595959"/>
              </a:solidFill>
              <a:latin typeface="Calibri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fr-FR" sz="900" b="0" i="0" u="none" strike="noStrike" kern="1200" baseline="0">
          <a:solidFill>
            <a:srgbClr val="000000"/>
          </a:solidFill>
          <a:latin typeface="Calibri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fr-FR"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fr-FR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rPr>
              <a:t>EPCI concernés par le décret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v>Série1</c:v>
          </c:tx>
          <c:dPt>
            <c:idx val="0"/>
            <c:bubble3D val="0"/>
            <c:spPr>
              <a:solidFill>
                <a:srgbClr val="5B9BD5"/>
              </a:solidFill>
              <a:ln w="19046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ED7D31"/>
              </a:solidFill>
              <a:ln w="19046">
                <a:solidFill>
                  <a:srgbClr val="FFFFFF"/>
                </a:solidFill>
                <a:prstDash val="solid"/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lang="fr-FR" sz="900" b="0" i="0" u="none" strike="noStrike" kern="1200" baseline="0">
                    <a:solidFill>
                      <a:srgbClr val="404040"/>
                    </a:solidFill>
                    <a:latin typeface="Calibri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</c:ext>
            </c:extLst>
          </c:dLbls>
          <c:cat>
            <c:strLit>
              <c:ptCount val="2"/>
              <c:pt idx="0">
                <c:v>EPCI concernés</c:v>
              </c:pt>
              <c:pt idx="1">
                <c:v>EPCI non concernés</c:v>
              </c:pt>
            </c:strLit>
          </c:cat>
          <c:val>
            <c:numLit>
              <c:formatCode>General</c:formatCode>
              <c:ptCount val="2"/>
              <c:pt idx="0">
                <c:v>90</c:v>
              </c:pt>
              <c:pt idx="1">
                <c:v>3300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lang="fr-FR" sz="900" b="0" i="0" u="none" strike="noStrike" kern="1200" baseline="0">
              <a:solidFill>
                <a:srgbClr val="595959"/>
              </a:solidFill>
              <a:latin typeface="Calibri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fr-FR" sz="900" b="0" i="0" u="none" strike="noStrike" kern="1200" baseline="0">
          <a:solidFill>
            <a:srgbClr val="000000"/>
          </a:solidFill>
          <a:latin typeface="Calibri"/>
        </a:defRPr>
      </a:pPr>
      <a:endParaRPr lang="fr-FR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Réponses</a:t>
            </a:r>
            <a:r>
              <a:rPr lang="fr-FR" baseline="0"/>
              <a:t> au Quizz</a:t>
            </a:r>
            <a:endParaRPr lang="fr-FR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9966492558230956"/>
          <c:y val="0.22454270503073312"/>
          <c:w val="0.37928605278506855"/>
          <c:h val="0.65020466191726034"/>
        </c:manualLayout>
      </c:layout>
      <c:radarChart>
        <c:radarStyle val="marker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Réponses exactes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Feuil1!$A$2:$A$5</c:f>
              <c:strCache>
                <c:ptCount val="4"/>
                <c:pt idx="0">
                  <c:v>Q1 Ciblage coll</c:v>
                </c:pt>
                <c:pt idx="1">
                  <c:v>Q2 Ciblage emplois</c:v>
                </c:pt>
                <c:pt idx="2">
                  <c:v>Q3 Ciblage nominations</c:v>
                </c:pt>
                <c:pt idx="3">
                  <c:v>Q4 Exemples cas application 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23</c:v>
                </c:pt>
                <c:pt idx="1">
                  <c:v>11</c:v>
                </c:pt>
                <c:pt idx="2">
                  <c:v>17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Réponses inexactes ou Non réponses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Feuil1!$A$2:$A$5</c:f>
              <c:strCache>
                <c:ptCount val="4"/>
                <c:pt idx="0">
                  <c:v>Q1 Ciblage coll</c:v>
                </c:pt>
                <c:pt idx="1">
                  <c:v>Q2 Ciblage emplois</c:v>
                </c:pt>
                <c:pt idx="2">
                  <c:v>Q3 Ciblage nominations</c:v>
                </c:pt>
                <c:pt idx="3">
                  <c:v>Q4 Exemples cas application 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7</c:v>
                </c:pt>
                <c:pt idx="1">
                  <c:v>30</c:v>
                </c:pt>
                <c:pt idx="2">
                  <c:v>30</c:v>
                </c:pt>
                <c:pt idx="3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545472"/>
        <c:axId val="83588224"/>
      </c:radarChart>
      <c:catAx>
        <c:axId val="8354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588224"/>
        <c:crosses val="autoZero"/>
        <c:auto val="1"/>
        <c:lblAlgn val="ctr"/>
        <c:lblOffset val="100"/>
        <c:noMultiLvlLbl val="0"/>
      </c:catAx>
      <c:valAx>
        <c:axId val="83588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545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7.8994723597694619E-2"/>
          <c:y val="0.25636817664998346"/>
          <c:w val="0.81451914386990287"/>
          <c:h val="0.63071865004728656"/>
        </c:manualLayout>
      </c:layout>
      <c:ofPieChart>
        <c:ofPieType val="pie"/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Moyens humains affectés 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Feuil1!$A$2:$A$5</c:f>
              <c:strCache>
                <c:ptCount val="4"/>
                <c:pt idx="0">
                  <c:v>pas de moyens dédiés</c:v>
                </c:pt>
                <c:pt idx="1">
                  <c:v>1 ETP</c:v>
                </c:pt>
                <c:pt idx="2">
                  <c:v>2 ETP</c:v>
                </c:pt>
                <c:pt idx="3">
                  <c:v>2 ETP et plus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12</c:v>
                </c:pt>
                <c:pt idx="1">
                  <c:v>9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47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4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14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39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06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36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30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24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08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603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2D664A-FED4-490F-B6B4-889F624852D7}" type="datetimeFigureOut">
              <a:rPr lang="fr-FR" smtClean="0"/>
              <a:t>08/06/2015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332E4BD-5291-4B5D-9047-5A9846065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83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ea26f8b-7ecf-4870-911b-cfa066df74e9" descr="C7551E14-3A50-4250-A75E-C6B6023F7E58@hom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792" cy="6468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60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eleve-administrateur-territorial.fr/8-mars-journee-de-la-femme-les-eleves-du-groupe-egalite-femmeshommes-sinvestissen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722807" y="1901490"/>
            <a:ext cx="5507641" cy="2093578"/>
          </a:xfrm>
          <a:prstGeom prst="rect">
            <a:avLst/>
          </a:prstGeom>
        </p:spPr>
        <p:txBody>
          <a:bodyPr lIns="91440" tIns="45720" rIns="91440" bIns="4572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fr-FR" sz="3600" smtClean="0">
                <a:solidFill>
                  <a:srgbClr val="7E0021"/>
                </a:solidFill>
              </a:rPr>
              <a:t>EGALITE PROFESSIONNELLE DANS LA FONCTION PUBLIQUE TERRITORIALE :  </a:t>
            </a:r>
            <a:br>
              <a:rPr lang="fr-FR" sz="3600" smtClean="0">
                <a:solidFill>
                  <a:srgbClr val="7E0021"/>
                </a:solidFill>
              </a:rPr>
            </a:br>
            <a:r>
              <a:rPr lang="fr-FR" sz="3600" smtClean="0">
                <a:solidFill>
                  <a:srgbClr val="7E0021"/>
                </a:solidFill>
              </a:rPr>
              <a:t>Allons encore plus loin !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e la date 2"/>
          <p:cNvSpPr/>
          <p:nvPr/>
        </p:nvSpPr>
        <p:spPr>
          <a:xfrm>
            <a:off x="291322" y="4932485"/>
            <a:ext cx="5467640" cy="106891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Journée Internationale de la Femme - 8 mars 2015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0" cap="none" spc="0" baseline="0" dirty="0">
                <a:solidFill>
                  <a:srgbClr val="FFFFFF"/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Journée Internationale de la Femme - 8 mars 2015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1" i="0" u="none" strike="noStrike" kern="0" cap="none" spc="0" baseline="0" dirty="0">
              <a:solidFill>
                <a:srgbClr val="FF0000"/>
              </a:solidFill>
              <a:uFillTx/>
              <a:latin typeface="Calibri" pitchFamily="34"/>
              <a:ea typeface="Arial" pitchFamily="2"/>
              <a:cs typeface="Arial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0" cap="none" spc="0" baseline="0" dirty="0">
                <a:solidFill>
                  <a:schemeClr val="accent5">
                    <a:lumMod val="50000"/>
                  </a:schemeClr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Promotion d'élèves </a:t>
            </a:r>
            <a:r>
              <a:rPr lang="fr-FR" sz="1600" b="1" i="0" u="none" strike="noStrike" kern="0" cap="none" spc="0" baseline="0" dirty="0" smtClean="0">
                <a:solidFill>
                  <a:schemeClr val="accent5">
                    <a:lumMod val="50000"/>
                  </a:schemeClr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administrateurs/</a:t>
            </a:r>
            <a:r>
              <a:rPr lang="fr-FR" sz="1600" b="1" i="0" u="none" strike="noStrike" kern="0" cap="none" spc="0" baseline="0" dirty="0" err="1" smtClean="0">
                <a:solidFill>
                  <a:schemeClr val="accent5">
                    <a:lumMod val="50000"/>
                  </a:schemeClr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trices</a:t>
            </a:r>
            <a:r>
              <a:rPr lang="fr-FR" sz="1600" b="1" i="0" u="none" strike="noStrike" kern="0" cap="none" spc="0" baseline="0" dirty="0" smtClean="0">
                <a:solidFill>
                  <a:schemeClr val="accent5">
                    <a:lumMod val="50000"/>
                  </a:schemeClr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 </a:t>
            </a:r>
            <a:r>
              <a:rPr lang="fr-FR" sz="1600" b="1" i="0" u="none" strike="noStrike" kern="0" cap="none" spc="0" baseline="0" dirty="0">
                <a:solidFill>
                  <a:schemeClr val="accent5">
                    <a:lumMod val="50000"/>
                  </a:schemeClr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territoriaux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0" cap="none" spc="0" baseline="0" dirty="0">
                <a:solidFill>
                  <a:schemeClr val="accent5">
                    <a:lumMod val="50000"/>
                  </a:schemeClr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VACLAV HAVEL / Groupe égalité femmes-hommes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1" i="0" u="none" strike="noStrike" kern="1200" cap="none" spc="0" baseline="0" dirty="0">
              <a:solidFill>
                <a:srgbClr val="FF0000"/>
              </a:solidFill>
              <a:uFillTx/>
              <a:latin typeface="Calibri" pitchFamily="34"/>
              <a:ea typeface="Arial" pitchFamily="2"/>
              <a:cs typeface="Arial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VACLAV </a:t>
            </a:r>
            <a:r>
              <a:rPr lang="fr-FR" sz="1600" b="1" i="0" u="none" strike="noStrike" kern="1200" cap="none" spc="0" baseline="0" dirty="0">
                <a:solidFill>
                  <a:srgbClr val="FFFFFF"/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HAVEL / Groupe égalité femmes-hommes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-50000"/>
            <a:alphaModFix/>
          </a:blip>
          <a:srcRect/>
          <a:stretch>
            <a:fillRect/>
          </a:stretch>
        </p:blipFill>
        <p:spPr>
          <a:xfrm>
            <a:off x="5933372" y="4853630"/>
            <a:ext cx="1297076" cy="155951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448" y="4932485"/>
            <a:ext cx="1613051" cy="139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854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588319"/>
            <a:ext cx="9144000" cy="481463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7999" tIns="63002" rIns="107999" bIns="63002" anchor="t" anchorCtr="0" compatLnSpc="0">
            <a:noAutofit/>
          </a:bodyPr>
          <a:lstStyle/>
          <a:p>
            <a:pPr marL="180722" marR="0" lvl="0" indent="-180722" algn="just" defTabSz="914400" rtl="0" fontAlgn="auto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34" charset="0"/>
                <a:ea typeface="Microsoft YaHei" pitchFamily="2"/>
                <a:cs typeface="Arial" pitchFamily="34" charset="0"/>
              </a:rPr>
              <a:t>Nos constats </a:t>
            </a:r>
          </a:p>
          <a:p>
            <a:pPr marL="180722" marR="0" lvl="0" indent="-180722" algn="just" defTabSz="914400" rtl="0" fontAlgn="auto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34" charset="0"/>
                <a:ea typeface="Microsoft YaHei" pitchFamily="2"/>
                <a:cs typeface="Arial" pitchFamily="34" charset="0"/>
              </a:rPr>
              <a:t>2- Le </a:t>
            </a:r>
            <a:r>
              <a:rPr lang="fr-FR" sz="1600" b="1" i="0" u="none" strike="noStrike" kern="0" cap="none" spc="0" baseline="0" dirty="0">
                <a:solidFill>
                  <a:srgbClr val="000000"/>
                </a:solidFill>
                <a:uFillTx/>
                <a:latin typeface="Arial" pitchFamily="34" charset="0"/>
                <a:ea typeface="Microsoft YaHei" pitchFamily="2"/>
                <a:cs typeface="Arial" pitchFamily="34" charset="0"/>
              </a:rPr>
              <a:t>décret est  peu connu et approprié, ses mécanismes d'application restent flous, mal </a:t>
            </a:r>
            <a:endParaRPr lang="fr-FR" sz="1600" b="1" i="0" u="none" strike="noStrike" kern="0" cap="none" spc="0" baseline="0" dirty="0" smtClean="0">
              <a:solidFill>
                <a:srgbClr val="000000"/>
              </a:solidFill>
              <a:uFillTx/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marR="0" lvl="0" indent="-180722" algn="just" defTabSz="914400" rtl="0" fontAlgn="auto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0" cap="none" spc="0" baseline="0" dirty="0" smtClean="0">
                <a:solidFill>
                  <a:srgbClr val="000000"/>
                </a:solidFill>
                <a:uFillTx/>
                <a:latin typeface="Arial" pitchFamily="34" charset="0"/>
                <a:ea typeface="Microsoft YaHei" pitchFamily="2"/>
                <a:cs typeface="Arial" pitchFamily="34" charset="0"/>
              </a:rPr>
              <a:t>maîtrisés</a:t>
            </a:r>
            <a:endParaRPr lang="fr-FR" sz="1600" b="1" i="0" u="none" strike="noStrike" kern="0" cap="none" spc="0" baseline="0" dirty="0">
              <a:solidFill>
                <a:srgbClr val="000000"/>
              </a:solidFill>
              <a:uFillTx/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marR="0" lvl="0" indent="-180722" algn="just" defTabSz="914400" rtl="0" fontAlgn="auto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1" i="0" u="none" strike="noStrike" kern="0" cap="none" spc="0" baseline="0" dirty="0">
              <a:solidFill>
                <a:srgbClr val="000000"/>
              </a:solidFill>
              <a:uFillTx/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3" indent="0" algn="l" defTabSz="914400" rtl="0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rial" pitchFamily="2"/>
              <a:cs typeface="Arial" pitchFamily="2"/>
            </a:endParaRPr>
          </a:p>
          <a:p>
            <a:pPr marL="0" marR="0" lvl="3" indent="0" algn="l" defTabSz="914400" rtl="0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rial" pitchFamily="2"/>
              <a:cs typeface="Arial" pitchFamily="2"/>
            </a:endParaRPr>
          </a:p>
          <a:p>
            <a:pPr marL="2057400" marR="0" lvl="4" indent="-981361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529815534"/>
              </p:ext>
            </p:extLst>
          </p:nvPr>
        </p:nvGraphicFramePr>
        <p:xfrm>
          <a:off x="124537" y="2552455"/>
          <a:ext cx="4174902" cy="3850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997" y="2558562"/>
            <a:ext cx="4818976" cy="3276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8968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4977" y="1732085"/>
            <a:ext cx="864283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Nos constats</a:t>
            </a: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3- Des interrogations sur la pérennité et la structuration des politiques publiques égalité/lutte </a:t>
            </a:r>
            <a:r>
              <a:rPr lang="fr-FR" sz="1600" b="1" kern="0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contre </a:t>
            </a:r>
            <a:r>
              <a:rPr lang="fr-FR" sz="1600" b="1" kern="0" dirty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les </a:t>
            </a:r>
            <a:r>
              <a:rPr lang="fr-FR" sz="1600" b="1" kern="0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discriminations</a:t>
            </a: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 dirty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 dirty="0" smtClean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 dirty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 dirty="0" smtClean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 dirty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 dirty="0" smtClean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 dirty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 dirty="0" smtClean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 dirty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280026355"/>
              </p:ext>
            </p:extLst>
          </p:nvPr>
        </p:nvGraphicFramePr>
        <p:xfrm>
          <a:off x="0" y="3180710"/>
          <a:ext cx="4619625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285502005"/>
              </p:ext>
            </p:extLst>
          </p:nvPr>
        </p:nvGraphicFramePr>
        <p:xfrm>
          <a:off x="3933185" y="2858210"/>
          <a:ext cx="4962525" cy="253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8968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4109" y="1600200"/>
            <a:ext cx="822080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Nos préconisations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&gt; Sur l’application du décret 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 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OUVRIR PLUS LARGEMENT LE DISPOSITIF A l'ENSEMBLE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 POSTES DE DIRECTION DES COLLECTIVITES DE PLUS DE 10 000 </a:t>
            </a: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HABITANTS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Nous proposons donc une ouverture en deux temps: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• Elargissement du dispositif aux collectivités (communes et EPCI) de la strate 40 000 - 80 0000 habitants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• Puis, élargissement aux collectivités (communes et EPCI) de 10 000 à 40 000 habitants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Parallèlement à l’élargissement du périmètre d’application du décret, nous proposons donc 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• d’étendre le dispositif aux cadres intermédiaires (directeur/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trices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; chef/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fes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de service des grandes collectivités).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13" y="2185988"/>
            <a:ext cx="1544150" cy="109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063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4109" y="1600200"/>
            <a:ext cx="822080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Nos préconisations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&gt; Sur l’application du décret 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 – FORMER ET SENSIBILISER A L'ENJEU DE LA FEMINISATION DE L'ENCADREMENT DANS LA FONCTION </a:t>
            </a: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PUBLIQUE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5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SimSun"/>
                <a:cs typeface="Arial" pitchFamily="34" charset="0"/>
              </a:rPr>
              <a:t>Responsabiliser les DRH par une communication institutionnelle ciblée et par la formation</a:t>
            </a:r>
            <a:endParaRPr kumimoji="0" lang="fr-F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5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SimSun"/>
                <a:cs typeface="Arial" pitchFamily="34" charset="0"/>
              </a:rPr>
              <a:t>Renforcer encore l’offre de formation du CNFPT sur ces sujets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5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SimSun"/>
                <a:cs typeface="Arial" pitchFamily="34" charset="0"/>
              </a:rPr>
              <a:t>Sensibiliser par la formation et/ou des événementiels ciblés (conférences, tables rondes, ateliers...) les cadres dirigeants/sup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5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SimSun"/>
                <a:cs typeface="Arial" pitchFamily="34" charset="0"/>
              </a:rPr>
              <a:t>qui pourront ensuite organiser des sessions de formation dédiées en interne auprès de l’encadrement intermédiaire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5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SimSun"/>
                <a:cs typeface="Arial" pitchFamily="34" charset="0"/>
              </a:rPr>
              <a:t>Former les élèves administrateurs de l’INET et pas seulement (managers en poste avec tous les cycles de formation spécialisés)  </a:t>
            </a:r>
            <a:endParaRPr kumimoji="0" lang="fr-F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5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SimSun"/>
                <a:cs typeface="Arial" pitchFamily="34" charset="0"/>
              </a:rPr>
              <a:t>Repérer les plafonds de verre existants au sein de l’organisation de la collectivité et y remédier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5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SimSun"/>
                <a:cs typeface="Arial" pitchFamily="34" charset="0"/>
              </a:rPr>
              <a:t>(mise en place de plan d’actions au même titre que le Document Unique) </a:t>
            </a:r>
            <a:endParaRPr kumimoji="0" lang="fr-FR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913" y="1600200"/>
            <a:ext cx="1605695" cy="113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968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9" y="1591408"/>
            <a:ext cx="83966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Nos préconisations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&gt; Au-delà du décret 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3- </a:t>
            </a: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ENCOURAGER LE POLITIQUE A PROMOUVOIR LA PARITE ET L’EGALITE PROFESSIONNELLE </a:t>
            </a:r>
            <a:endParaRPr kumimoji="0" lang="fr-FR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Lancer un outil d’évaluation des prochaines candidatures aux élections  régionales et présidentielles sur ce sujet précis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Donner une vraie ambition au « rapport de situation comparée » - rapport qui sera systématiquement soumis en débat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devant les Assemblées plénières avant le Débat d’Orientations Budgétaires.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Renforcer la mise en réseau des collectivités locales et EPCI qui portent des politiques publiques spécialisées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Renforcer, faciliter, encourager la démarche de labellisation des collectivités vertueuses en matière d'égalité professionnelle.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Privilégier des outils de bonification des aides financières (dotation d’Etat, subventions) ou des critères d'éligibilité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(appels à projets sectoriels, appels à manifestations d’intérêt…) : vers l’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éga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-conditionnalité, plutôt qu'un système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sanction non coercitif ou non employé.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Créer un Prix de l’égalité professionnelle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						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90" y="1468316"/>
            <a:ext cx="1605695" cy="113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968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9" y="1591408"/>
            <a:ext cx="839665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Nos préconisations 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&gt; Au-delà du décret 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4- IDENTIFIER ET REVISER LES PRATIQUES MANAGERIALES FREINS A L’EGALITE </a:t>
            </a:r>
            <a:endParaRPr kumimoji="0" lang="fr-FR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 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donner de vrais moyens pour atteindre l’égalité salariale, par le biais d’un rapport d’enquête (DGAFP, observatoire du CNFPT)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visant à identifier d’où proviennent les écarts (négociation des primes ?), l’objectif étant d’atteindre zéro disparité salariale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dans la fonction publique à l’horizon 2020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Faire un état des lieux simplifié des pratiques luttant contre les inégalités professionnelles 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télétravail, jurys paritaires, lutte contre le présentéisme, limitation des réunions tard le soir ou tôt le matin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						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459" y="4791808"/>
            <a:ext cx="1605695" cy="113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31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446" y="1987061"/>
            <a:ext cx="8009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N’hésitez pas à nous contacter si vous avez des propositions, </a:t>
            </a:r>
          </a:p>
          <a:p>
            <a:r>
              <a:rPr lang="fr-FR" dirty="0"/>
              <a:t>des observations</a:t>
            </a:r>
            <a:r>
              <a:rPr lang="fr-FR" dirty="0" smtClean="0"/>
              <a:t>…</a:t>
            </a:r>
          </a:p>
          <a:p>
            <a:endParaRPr lang="fr-FR" dirty="0"/>
          </a:p>
          <a:p>
            <a:endParaRPr lang="fr-FR" dirty="0"/>
          </a:p>
          <a:p>
            <a:pPr algn="ctr"/>
            <a:r>
              <a:rPr lang="fr-FR" b="1" dirty="0"/>
              <a:t>Julien BECKER</a:t>
            </a:r>
          </a:p>
          <a:p>
            <a:pPr algn="ctr"/>
            <a:r>
              <a:rPr lang="fr-FR" b="1" dirty="0"/>
              <a:t>Yannick BOMPART</a:t>
            </a:r>
          </a:p>
          <a:p>
            <a:pPr algn="ctr"/>
            <a:r>
              <a:rPr lang="fr-FR" b="1" dirty="0"/>
              <a:t>Camille BONDOIS</a:t>
            </a:r>
          </a:p>
          <a:p>
            <a:pPr algn="ctr"/>
            <a:r>
              <a:rPr lang="fr-FR" b="1" dirty="0"/>
              <a:t>Roland DELATTRE</a:t>
            </a:r>
          </a:p>
          <a:p>
            <a:pPr algn="ctr"/>
            <a:r>
              <a:rPr lang="fr-FR" b="1" dirty="0"/>
              <a:t>Peggy </a:t>
            </a:r>
            <a:r>
              <a:rPr lang="fr-FR" b="1" dirty="0" smtClean="0"/>
              <a:t>KANCAL</a:t>
            </a:r>
          </a:p>
          <a:p>
            <a:endParaRPr lang="fr-FR" dirty="0"/>
          </a:p>
          <a:p>
            <a:r>
              <a:rPr lang="fr-FR" b="1" dirty="0"/>
              <a:t>DOCUMENTS DISPONIBLES SUR LE BLOG ET SUR LE SITE DE L’INET </a:t>
            </a:r>
            <a:r>
              <a:rPr lang="fr-FR" dirty="0"/>
              <a:t>/ Publications </a:t>
            </a:r>
            <a:endParaRPr lang="fr-FR" dirty="0" smtClean="0"/>
          </a:p>
          <a:p>
            <a:endParaRPr lang="fr-FR" dirty="0"/>
          </a:p>
          <a:p>
            <a:r>
              <a:rPr lang="fr-FR" dirty="0">
                <a:hlinkClick r:id="rId2"/>
              </a:rPr>
              <a:t>http://www.eleve-administrateur-territorial.fr/8-mars-journee-de-la-femme-les-eleves-du-groupe-egalite-femmeshommes-sinvestissent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endParaRPr lang="fr-FR" dirty="0"/>
          </a:p>
          <a:p>
            <a:r>
              <a:rPr lang="fr-FR" dirty="0"/>
              <a:t>MAIL : enquete.egaliteHF2014@administrateur-inet.org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469" y="2400300"/>
            <a:ext cx="2286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96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6330" y="1439149"/>
            <a:ext cx="7798777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720" lvl="0" indent="-180720" algn="just">
              <a:spcBef>
                <a:spcPts val="601"/>
              </a:spcBef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sz="16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" pitchFamily="2"/>
                <a:cs typeface="Arial" pitchFamily="2"/>
              </a:rPr>
              <a:t>1- Une réalité en trompe l’œil</a:t>
            </a:r>
          </a:p>
          <a:p>
            <a:pPr marL="180720" lvl="1" indent="-180720" algn="just">
              <a:spcBef>
                <a:spcPts val="601"/>
              </a:spcBef>
              <a:buClr>
                <a:srgbClr val="FFD961"/>
              </a:buClr>
              <a:buSzPct val="100000"/>
              <a:buFont typeface="Wingdings" pitchFamily="2"/>
              <a:buChar char="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Les atouts naturels et objectifs de la fonction publique territoriale</a:t>
            </a:r>
          </a:p>
          <a:p>
            <a:pPr marL="180720" lvl="1" indent="-180720" algn="just">
              <a:spcBef>
                <a:spcPts val="601"/>
              </a:spcBef>
              <a:buClr>
                <a:srgbClr val="FFD961"/>
              </a:buClr>
              <a:buSzPct val="100000"/>
              <a:buFont typeface="Wingdings" pitchFamily="2"/>
              <a:buChar char="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Mais des inégalités patentes et des freins persistants</a:t>
            </a:r>
          </a:p>
          <a:p>
            <a:pPr marL="0" lvl="1" algn="just">
              <a:spcBef>
                <a:spcPts val="601"/>
              </a:spcBef>
              <a:buClr>
                <a:srgbClr val="FFD961"/>
              </a:buClr>
              <a:buSzPct val="100000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endParaRPr lang="fr-FR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  <a:p>
            <a:pPr marL="180720" lvl="0" indent="-180720" algn="just">
              <a:spcBef>
                <a:spcPts val="601"/>
              </a:spcBef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sz="16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" pitchFamily="2"/>
                <a:cs typeface="Arial" pitchFamily="2"/>
              </a:rPr>
              <a:t>2-Des outils pour agir et faire progresser l'égalité professionnelle</a:t>
            </a:r>
          </a:p>
          <a:p>
            <a:pPr marL="180720" lvl="1" indent="-180720" algn="just">
              <a:spcBef>
                <a:spcPts val="601"/>
              </a:spcBef>
              <a:buClr>
                <a:srgbClr val="FFD961"/>
              </a:buClr>
              <a:buSzPct val="100000"/>
              <a:buFont typeface="Wingdings" pitchFamily="2"/>
              <a:buChar char="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Les leviers réglementaires, dont le dispositif de la loi Sauvadet</a:t>
            </a:r>
          </a:p>
          <a:p>
            <a:pPr marL="0" lvl="1" algn="just">
              <a:spcBef>
                <a:spcPts val="601"/>
              </a:spcBef>
              <a:tabLst>
                <a:tab pos="180720" algn="l"/>
                <a:tab pos="1095120" algn="l"/>
                <a:tab pos="2009520" algn="l"/>
                <a:tab pos="2923920" algn="l"/>
                <a:tab pos="3838320" algn="l"/>
                <a:tab pos="4752720" algn="l"/>
                <a:tab pos="5667120" algn="l"/>
                <a:tab pos="6581519" algn="l"/>
                <a:tab pos="7495920" algn="l"/>
                <a:tab pos="8410320" algn="l"/>
                <a:tab pos="9324720" algn="l"/>
                <a:tab pos="10239119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 (2012) portant sur les nominations équilibrées</a:t>
            </a:r>
          </a:p>
          <a:p>
            <a:pPr marL="180720" lvl="1" indent="-180720" algn="just">
              <a:spcBef>
                <a:spcPts val="601"/>
              </a:spcBef>
              <a:buClr>
                <a:srgbClr val="FFD961"/>
              </a:buClr>
              <a:buSzPct val="100000"/>
              <a:buFont typeface="Wingdings" pitchFamily="2"/>
              <a:buChar char="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Des politiques publiques locales spécialisées, volontaristes </a:t>
            </a:r>
          </a:p>
          <a:p>
            <a:pPr marL="0" lvl="1" algn="just">
              <a:spcBef>
                <a:spcPts val="601"/>
              </a:spcBef>
              <a:buClr>
                <a:srgbClr val="FFD961"/>
              </a:buClr>
              <a:buSzPct val="100000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en voie de consolidation et de structuration (loi du 4 août 2014)?</a:t>
            </a:r>
          </a:p>
          <a:p>
            <a:pPr marL="180720" lvl="1" indent="-180720" algn="just">
              <a:spcBef>
                <a:spcPts val="601"/>
              </a:spcBef>
              <a:buClr>
                <a:srgbClr val="FFD961"/>
              </a:buClr>
              <a:buSzPct val="100000"/>
              <a:buFont typeface="Wingdings" pitchFamily="2"/>
              <a:buChar char="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endParaRPr lang="fr-FR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  <a:p>
            <a:pPr marL="180720" lvl="0" indent="-180720" algn="just">
              <a:spcBef>
                <a:spcPts val="601"/>
              </a:spcBef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sz="16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" pitchFamily="2"/>
                <a:cs typeface="Arial" pitchFamily="2"/>
              </a:rPr>
              <a:t>3- A nous d'être force de propositions !</a:t>
            </a:r>
          </a:p>
          <a:p>
            <a:pPr marL="180720" lvl="1" indent="-180720" algn="just">
              <a:spcBef>
                <a:spcPts val="601"/>
              </a:spcBef>
              <a:buClr>
                <a:srgbClr val="FFD961"/>
              </a:buClr>
              <a:buSzPct val="100000"/>
              <a:buFont typeface="Wingdings" pitchFamily="2"/>
              <a:buChar char="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Enquête réalisée en 2014 sur l’appropriation et la mise en </a:t>
            </a:r>
          </a:p>
          <a:p>
            <a:pPr marL="0" lvl="1" algn="just">
              <a:spcBef>
                <a:spcPts val="601"/>
              </a:spcBef>
              <a:buClr>
                <a:srgbClr val="FFD961"/>
              </a:buClr>
              <a:buSzPct val="100000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application du décret « 40 % de femmes aux postes de direction » : </a:t>
            </a:r>
          </a:p>
          <a:p>
            <a:pPr marL="0" lvl="1" algn="just">
              <a:spcBef>
                <a:spcPts val="601"/>
              </a:spcBef>
              <a:buClr>
                <a:srgbClr val="FFD961"/>
              </a:buClr>
              <a:buSzPct val="100000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Quels constats? </a:t>
            </a:r>
          </a:p>
          <a:p>
            <a:pPr marL="180720" lvl="1" indent="-180720" algn="just">
              <a:spcBef>
                <a:spcPts val="601"/>
              </a:spcBef>
              <a:buClr>
                <a:srgbClr val="FFD961"/>
              </a:buClr>
              <a:buSzPct val="100000"/>
              <a:buFont typeface="Wingdings" pitchFamily="2"/>
              <a:buChar char=""/>
              <a:tabLst>
                <a:tab pos="180720" algn="l"/>
                <a:tab pos="1095120" algn="l"/>
                <a:tab pos="2009520" algn="l"/>
                <a:tab pos="2923919" algn="l"/>
                <a:tab pos="3838320" algn="l"/>
                <a:tab pos="4752720" algn="l"/>
                <a:tab pos="5667119" algn="l"/>
                <a:tab pos="6581519" algn="l"/>
                <a:tab pos="7495920" algn="l"/>
                <a:tab pos="8410320" algn="l"/>
                <a:tab pos="9324720" algn="l"/>
                <a:tab pos="10239120" algn="l"/>
              </a:tabLst>
            </a:pPr>
            <a:r>
              <a:rPr lang="fr-FR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Nos principales préconisations. </a:t>
            </a:r>
            <a:r>
              <a:rPr lang="fr-FR" i="1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A discuter, à débattre…</a:t>
            </a:r>
          </a:p>
        </p:txBody>
      </p:sp>
    </p:spTree>
    <p:extLst>
      <p:ext uri="{BB962C8B-B14F-4D97-AF65-F5344CB8AC3E}">
        <p14:creationId xmlns:p14="http://schemas.microsoft.com/office/powerpoint/2010/main" val="191759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615" y="2118946"/>
            <a:ext cx="8000999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3">
              <a:lnSpc>
                <a:spcPct val="150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" pitchFamily="2"/>
                <a:cs typeface="Arial" pitchFamily="2"/>
              </a:rPr>
              <a:t>1- Une réalité en trompe l’œil</a:t>
            </a:r>
          </a:p>
          <a:p>
            <a:pPr marL="0" lvl="3" algn="ctr">
              <a:lnSpc>
                <a:spcPct val="150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Les </a:t>
            </a:r>
            <a:r>
              <a:rPr lang="fr-FR" sz="1600" b="1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atouts naturels et objectifs de la FPT</a:t>
            </a:r>
          </a:p>
          <a:p>
            <a:pPr marL="0" lvl="3">
              <a:lnSpc>
                <a:spcPct val="150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600" b="1" kern="0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  <a:p>
            <a:pPr marL="0" lvl="3">
              <a:lnSpc>
                <a:spcPct val="150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1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61% de femmes</a:t>
            </a:r>
            <a:r>
              <a:rPr lang="fr-FR" sz="1600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 au sein de la FPT, contre 44% dans le secteur privé</a:t>
            </a:r>
          </a:p>
          <a:p>
            <a:pPr marL="0" lvl="3">
              <a:lnSpc>
                <a:spcPct val="150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600" kern="0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  <a:p>
            <a:pPr marL="0" lvl="3">
              <a:lnSpc>
                <a:spcPct val="150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1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60% des agents de catégories A</a:t>
            </a:r>
            <a:r>
              <a:rPr lang="fr-FR" sz="160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 sont des femmes </a:t>
            </a:r>
            <a:r>
              <a:rPr lang="fr-FR" sz="1600" b="1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35 % de femmes </a:t>
            </a:r>
          </a:p>
          <a:p>
            <a:pPr marL="0" lvl="3">
              <a:lnSpc>
                <a:spcPct val="150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1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aux emplois de direction</a:t>
            </a:r>
            <a:r>
              <a:rPr lang="fr-FR" sz="1600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  (2014 / chiffre en augmentation)</a:t>
            </a:r>
          </a:p>
          <a:p>
            <a:pPr marL="0" lvl="3">
              <a:lnSpc>
                <a:spcPct val="150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600" kern="0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  <a:p>
            <a:pPr marL="0" lvl="3">
              <a:lnSpc>
                <a:spcPct val="150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51% de femmes chez les DGS-DGA de 26-35 ans &gt; les </a:t>
            </a:r>
            <a:r>
              <a:rPr lang="fr-FR" sz="1600" b="1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femmes </a:t>
            </a:r>
          </a:p>
          <a:p>
            <a:pPr marL="0" lvl="3">
              <a:lnSpc>
                <a:spcPct val="150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1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dirigeantes sont en moyenne plus jeunes </a:t>
            </a:r>
            <a:r>
              <a:rPr lang="fr-FR" sz="1600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que les hommes </a:t>
            </a:r>
          </a:p>
          <a:p>
            <a:pPr marL="0" lvl="3">
              <a:lnSpc>
                <a:spcPct val="150000"/>
              </a:lnSpc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kern="0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(de 4,7 ans dans la FPT)</a:t>
            </a:r>
            <a:endParaRPr lang="fr-FR" sz="1600" dirty="0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97854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3800" y="1655999"/>
            <a:ext cx="8666280" cy="52020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8000" tIns="63000" rIns="108000" bIns="63000" anchor="t" anchorCtr="0" compatLnSpc="0">
            <a:noAutofit/>
          </a:bodyPr>
          <a:lstStyle/>
          <a:p>
            <a:pPr marL="180720" marR="0" lvl="0" indent="-180720" algn="ctr" rtl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  <a:tabLst>
                <a:tab pos="180720" algn="l"/>
                <a:tab pos="914040" algn="l"/>
                <a:tab pos="1828440" algn="l"/>
                <a:tab pos="2742839" algn="l"/>
                <a:tab pos="3657240" algn="l"/>
                <a:tab pos="4571640" algn="l"/>
                <a:tab pos="5486039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endParaRPr lang="fr-FR" sz="1600" b="1" i="0" u="none" strike="noStrike" kern="1200" spc="0" baseline="0" dirty="0" smtClean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  <a:p>
            <a:pPr marL="180720" indent="-180720">
              <a:spcBef>
                <a:spcPts val="550"/>
              </a:spcBef>
              <a:tabLst>
                <a:tab pos="180720" algn="l"/>
                <a:tab pos="914040" algn="l"/>
                <a:tab pos="1828440" algn="l"/>
                <a:tab pos="2742839" algn="l"/>
                <a:tab pos="3657240" algn="l"/>
                <a:tab pos="4571640" algn="l"/>
                <a:tab pos="5486039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r>
              <a:rPr lang="fr-FR" sz="1600" b="1" dirty="0" smtClean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" pitchFamily="2"/>
                <a:cs typeface="Arial" pitchFamily="2"/>
              </a:rPr>
              <a:t>1- Une réalité en trompe l’œil</a:t>
            </a:r>
          </a:p>
          <a:p>
            <a:pPr marL="180720" marR="0" lvl="0" indent="-180720" rtl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  <a:tabLst>
                <a:tab pos="180720" algn="l"/>
                <a:tab pos="914040" algn="l"/>
                <a:tab pos="1828440" algn="l"/>
                <a:tab pos="2742839" algn="l"/>
                <a:tab pos="3657240" algn="l"/>
                <a:tab pos="4571640" algn="l"/>
                <a:tab pos="5486039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endParaRPr lang="fr-FR" sz="1600" b="1" i="0" u="none" strike="noStrike" kern="1200" spc="0" baseline="0" dirty="0" smtClean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  <a:p>
            <a:pPr marL="180720" marR="0" lvl="0" indent="-180720" algn="ctr" rtl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  <a:tabLst>
                <a:tab pos="180720" algn="l"/>
                <a:tab pos="914040" algn="l"/>
                <a:tab pos="1828440" algn="l"/>
                <a:tab pos="2742839" algn="l"/>
                <a:tab pos="3657240" algn="l"/>
                <a:tab pos="4571640" algn="l"/>
                <a:tab pos="5486039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r>
              <a:rPr lang="fr-FR" sz="1600" b="1" i="0" u="none" strike="noStrike" kern="1200" spc="0" baseline="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Mais des inégalités patentes et des freins </a:t>
            </a:r>
          </a:p>
          <a:p>
            <a:pPr marL="180720" marR="0" lvl="0" indent="-180720" rtl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  <a:tabLst>
                <a:tab pos="180720" algn="l"/>
                <a:tab pos="914040" algn="l"/>
                <a:tab pos="1828440" algn="l"/>
                <a:tab pos="2742839" algn="l"/>
                <a:tab pos="3657240" algn="l"/>
                <a:tab pos="4571640" algn="l"/>
                <a:tab pos="5486039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r>
              <a:rPr lang="fr-FR" sz="1400" i="0" u="none" strike="noStrike" kern="0" spc="0" baseline="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L’égalité salariale reste un échec en 2015</a:t>
            </a:r>
          </a:p>
          <a:p>
            <a:pPr marL="180720" marR="0" lvl="0" indent="-180720" algn="just" rtl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None/>
              <a:tabLst>
                <a:tab pos="180720" algn="l"/>
                <a:tab pos="914040" algn="l"/>
                <a:tab pos="1828440" algn="l"/>
                <a:tab pos="2742839" algn="l"/>
                <a:tab pos="3657240" algn="l"/>
                <a:tab pos="4571640" algn="l"/>
                <a:tab pos="5486039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endParaRPr lang="fr-FR" sz="1200" b="0" i="0" u="none" strike="noStrike" kern="1200" spc="0" baseline="0" dirty="0" smtClean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  <a:p>
            <a:pPr marL="0" marR="0" lvl="4" indent="-981360" algn="l" rtl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None/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</a:pPr>
            <a:endParaRPr lang="fr-FR" sz="1200" b="0" i="0" u="none" strike="noStrike" kern="0" spc="0" baseline="0" dirty="0" smtClean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  <a:p>
            <a:pPr marL="0" marR="0" lvl="4" indent="-981360" algn="l" rtl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None/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</a:pPr>
            <a:endParaRPr lang="fr-FR" sz="1200" b="0" i="0" u="none" strike="noStrike" kern="0" spc="0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graphicFrame>
        <p:nvGraphicFramePr>
          <p:cNvPr id="3" name="Graphique 5"/>
          <p:cNvGraphicFramePr/>
          <p:nvPr>
            <p:extLst>
              <p:ext uri="{D42A27DB-BD31-4B8C-83A1-F6EECF244321}">
                <p14:modId xmlns:p14="http://schemas.microsoft.com/office/powerpoint/2010/main" val="512994112"/>
              </p:ext>
            </p:extLst>
          </p:nvPr>
        </p:nvGraphicFramePr>
        <p:xfrm>
          <a:off x="225346" y="3365641"/>
          <a:ext cx="3910140" cy="3141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587" y="2946644"/>
            <a:ext cx="4024313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713" y="5324719"/>
            <a:ext cx="43100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85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146" y="1529862"/>
            <a:ext cx="84054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" pitchFamily="2"/>
                <a:cs typeface="Arial" pitchFamily="2"/>
              </a:rPr>
              <a:t>2-Des outils pour agir et faire progresser l'égalité professionnelle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kern="0" dirty="0" smtClean="0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kern="0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Depuis 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70 ans, une succession de textes en France, comme en Europe ou au plan international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parmi lesquels : 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kern="0" dirty="0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1951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: Convention n°100 de l’OIT: égalité de rémunération entre les femmes et les hommes pour </a:t>
            </a:r>
            <a:r>
              <a:rPr lang="fr-FR" sz="1600" kern="0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un 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même travail et un travail de valeur égale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1957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: Article 117 du Traité de Rome: égalité de rémunération entre les travailleurs féminins 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et masculins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1972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: Loi du 9 décembre sur l’égalité de rémunération entre les hommes et les femmes pour un </a:t>
            </a:r>
            <a:r>
              <a:rPr lang="fr-FR" sz="1600" kern="0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même 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travail ou un travail de valeur égale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1983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: Loi du 13 juillet sur l’égalité professionnelle entre les femmes et les hommes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2001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: Loi du 9 mai relative à l’égalité professionnelle entre les femmes et les hommes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2002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: Loi du 16 novembre relative à la lutte contre les discriminations; 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 smtClean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2006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: Loi du 23 mai 2006 relative à l’égalité salariale. </a:t>
            </a: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Et tout récemment la </a:t>
            </a:r>
            <a:r>
              <a:rPr lang="fr-FR" sz="1600" b="1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loi du 4 août 2014 </a:t>
            </a:r>
            <a:r>
              <a:rPr lang="fr-FR" sz="1600" kern="0" dirty="0">
                <a:solidFill>
                  <a:srgbClr val="000000"/>
                </a:solidFill>
                <a:latin typeface="Arial" pitchFamily="2"/>
                <a:ea typeface="Arial" pitchFamily="2"/>
                <a:cs typeface="Arial" pitchFamily="2"/>
              </a:rPr>
              <a:t>sur l’égalité réelle entre les femmes et les hommes</a:t>
            </a:r>
          </a:p>
          <a:p>
            <a:pPr marL="0" lvl="4" indent="-981361" algn="ctr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1" kern="0" dirty="0" smtClean="0">
              <a:solidFill>
                <a:srgbClr val="FF0000"/>
              </a:solidFill>
              <a:latin typeface="Arial" pitchFamily="2"/>
              <a:ea typeface="Arial" pitchFamily="2"/>
              <a:cs typeface="Arial" pitchFamily="2"/>
            </a:endParaRPr>
          </a:p>
          <a:p>
            <a:pPr marL="0" lvl="4" indent="-981361" algn="ctr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 smtClean="0">
                <a:solidFill>
                  <a:srgbClr val="FF0000"/>
                </a:solidFill>
                <a:latin typeface="Arial" pitchFamily="2"/>
                <a:ea typeface="Arial" pitchFamily="2"/>
                <a:cs typeface="Arial" pitchFamily="2"/>
              </a:rPr>
              <a:t>6 </a:t>
            </a:r>
            <a:r>
              <a:rPr lang="fr-FR" sz="1600" b="1" kern="0" dirty="0">
                <a:solidFill>
                  <a:srgbClr val="FF0000"/>
                </a:solidFill>
                <a:latin typeface="Arial" pitchFamily="2"/>
                <a:ea typeface="Arial" pitchFamily="2"/>
                <a:cs typeface="Arial" pitchFamily="2"/>
              </a:rPr>
              <a:t>lois sur la réduction des inégalités professionnelles depuis 1972 !</a:t>
            </a:r>
          </a:p>
        </p:txBody>
      </p:sp>
    </p:spTree>
    <p:extLst>
      <p:ext uri="{BB962C8B-B14F-4D97-AF65-F5344CB8AC3E}">
        <p14:creationId xmlns:p14="http://schemas.microsoft.com/office/powerpoint/2010/main" val="2797854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5122" y="1564243"/>
            <a:ext cx="824718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" pitchFamily="2"/>
                <a:cs typeface="Arial" pitchFamily="2"/>
              </a:rPr>
              <a:t>2-Des outils pour agir et faire progresser l'égalité professionnelle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L’apport </a:t>
            </a:r>
            <a:r>
              <a:rPr lang="fr-F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la loi du 12 mars 2012, dite loi Sauvadet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L’article 56 de cette loi oblige à des nominations équilibrées dans l’encadrement supérieur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la fonction publique. Cette loi doit être </a:t>
            </a:r>
            <a:r>
              <a:rPr lang="fr-F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prise en compte dans la politique de recrutement depuis le 1</a:t>
            </a:r>
            <a:r>
              <a:rPr lang="fr-FR" sz="1600" b="1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fr-F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janvier 2013.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Les conditions doivent être remplies d’ici 2017 sous peine de sanction;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Sont concernés : </a:t>
            </a:r>
            <a:r>
              <a:rPr 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Les régions, les départements, les communes et les EPCI de plus de 80 000 habitants 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Les emplois de DGST (dans les communes et EPCI), DGA et emplois créés en application de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l’article 6-1 de la loi du 26 janvier 1984.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L’obligation de nominations équilibrées s’applique aux primo-nominations à un poste de 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direction.</a:t>
            </a:r>
            <a:endParaRPr lang="fr-FR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>
              <a:solidFill>
                <a:srgbClr val="000000"/>
              </a:solidFill>
            </a:endParaRPr>
          </a:p>
          <a:p>
            <a:pPr marL="0" lvl="4" indent="-981361">
              <a:tabLst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  <a:tab pos="11201400" algn="l"/>
                <a:tab pos="121158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kern="0" dirty="0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9785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655996"/>
            <a:ext cx="9144000" cy="45000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7999" tIns="63002" rIns="107999" bIns="63002" anchor="t" anchorCtr="0" compatLnSpc="1">
            <a:noAutofit/>
          </a:bodyPr>
          <a:lstStyle/>
          <a:p>
            <a:pPr marL="0" lvl="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" pitchFamily="2"/>
                <a:cs typeface="Arial" pitchFamily="2"/>
              </a:rPr>
              <a:t>2-Des outils pour agir et faire progresser l'égalité professionnelle</a:t>
            </a:r>
          </a:p>
          <a:p>
            <a:pPr marL="0" marR="0" lvl="3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1" i="0" u="none" strike="noStrike" kern="1200" cap="none" spc="0" baseline="0" dirty="0" smtClean="0">
              <a:solidFill>
                <a:srgbClr val="000000"/>
              </a:solidFill>
              <a:uFillTx/>
              <a:latin typeface="Arial" pitchFamily="34" charset="0"/>
              <a:ea typeface="Arial" pitchFamily="2"/>
              <a:cs typeface="Arial" pitchFamily="34" charset="0"/>
            </a:endParaRPr>
          </a:p>
          <a:p>
            <a:pPr marL="0" marR="0" lvl="3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Le développement de </a:t>
            </a:r>
            <a:r>
              <a:rPr lang="fr-FR" sz="16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politiques </a:t>
            </a:r>
            <a:r>
              <a:rPr lang="fr-FR" sz="16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publiques </a:t>
            </a:r>
            <a:r>
              <a:rPr lang="fr-FR" sz="16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locales </a:t>
            </a:r>
            <a:r>
              <a:rPr lang="fr-FR" sz="16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spécialisées</a:t>
            </a:r>
            <a:r>
              <a:rPr lang="fr-FR" sz="16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, </a:t>
            </a:r>
            <a:endParaRPr lang="fr-FR" sz="1600" b="1" i="0" u="none" strike="noStrike" kern="1200" cap="none" spc="0" baseline="0" dirty="0" smtClean="0">
              <a:solidFill>
                <a:srgbClr val="000000"/>
              </a:solidFill>
              <a:uFillTx/>
              <a:latin typeface="Arial" pitchFamily="34" charset="0"/>
              <a:ea typeface="Arial" pitchFamily="2"/>
              <a:cs typeface="Arial" pitchFamily="34" charset="0"/>
            </a:endParaRPr>
          </a:p>
          <a:p>
            <a:pPr marL="0" marR="0" lvl="3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volontaristes</a:t>
            </a:r>
            <a:r>
              <a:rPr lang="fr-FR" sz="16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, </a:t>
            </a:r>
            <a:r>
              <a:rPr lang="fr-FR" sz="16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en voie</a:t>
            </a:r>
            <a:r>
              <a:rPr lang="fr-FR" sz="1600" b="1" i="0" u="none" strike="noStrike" kern="1200" cap="none" spc="0" dirty="0" smtClean="0">
                <a:solidFill>
                  <a:srgbClr val="000000"/>
                </a:solidFill>
                <a:uFillTx/>
                <a:latin typeface="Arial" pitchFamily="34" charset="0"/>
                <a:ea typeface="Arial" pitchFamily="2"/>
                <a:cs typeface="Arial" pitchFamily="34" charset="0"/>
              </a:rPr>
              <a:t> de consolidation et de structuration? </a:t>
            </a:r>
            <a:endParaRPr lang="fr-FR" sz="1600" b="1" i="0" u="none" strike="noStrike" kern="0" cap="none" spc="0" baseline="0" dirty="0">
              <a:solidFill>
                <a:srgbClr val="333333"/>
              </a:solidFill>
              <a:uFillTx/>
              <a:latin typeface="Arial" pitchFamily="34" charset="0"/>
              <a:cs typeface="Arial" pitchFamily="34" charset="0"/>
            </a:endParaRPr>
          </a:p>
          <a:p>
            <a:pPr marL="0" marR="0" lvl="3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1" i="0" u="none" strike="noStrike" kern="1200" cap="none" spc="0" baseline="0" dirty="0">
              <a:solidFill>
                <a:srgbClr val="000000"/>
              </a:solidFill>
              <a:uFillTx/>
              <a:latin typeface="Arial" pitchFamily="34" charset="0"/>
              <a:ea typeface="Arial" pitchFamily="2"/>
              <a:cs typeface="Arial" pitchFamily="34" charset="0"/>
            </a:endParaRPr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2536345072"/>
              </p:ext>
            </p:extLst>
          </p:nvPr>
        </p:nvGraphicFramePr>
        <p:xfrm>
          <a:off x="813458" y="2787161"/>
          <a:ext cx="7205128" cy="394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7854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-2" y="1369492"/>
            <a:ext cx="4389121" cy="4030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107999" tIns="63002" rIns="107999" bIns="63002" anchor="t" anchorCtr="0" compatLnSpc="1">
            <a:no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Arial" pitchFamily="2"/>
                <a:cs typeface="Arial" pitchFamily="2"/>
              </a:rPr>
              <a:t>3- A nous d'être force de propositions !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i="1" u="sng" strike="noStrike" kern="1200" cap="none" spc="0" baseline="0" dirty="0" smtClean="0">
              <a:solidFill>
                <a:srgbClr val="000000"/>
              </a:solidFill>
              <a:uFillTx/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i="1" u="sng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L’enquête de notre groupe réalisée</a:t>
            </a:r>
            <a:r>
              <a:rPr lang="fr-FR" sz="1800" i="1" u="sng" strike="noStrike" kern="1200" cap="none" spc="0" dirty="0" smtClean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fr-FR" i="1" u="sng" dirty="0" smtClean="0">
                <a:solidFill>
                  <a:srgbClr val="000000"/>
                </a:solidFill>
                <a:latin typeface="Calibri"/>
              </a:rPr>
              <a:t>en 2014 </a:t>
            </a:r>
            <a:r>
              <a:rPr lang="fr-FR" dirty="0" smtClean="0">
                <a:solidFill>
                  <a:srgbClr val="000000"/>
                </a:solidFill>
                <a:latin typeface="Calibri"/>
              </a:rPr>
              <a:t>					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 smtClean="0">
                <a:solidFill>
                  <a:srgbClr val="000000"/>
                </a:solidFill>
                <a:latin typeface="Calibri"/>
              </a:rPr>
              <a:t>					</a:t>
            </a: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>
              <a:solidFill>
                <a:srgbClr val="000000"/>
              </a:solidFill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 smtClean="0">
              <a:solidFill>
                <a:srgbClr val="000000"/>
              </a:solidFill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>
              <a:solidFill>
                <a:srgbClr val="000000"/>
              </a:solidFill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 smtClean="0">
              <a:solidFill>
                <a:srgbClr val="000000"/>
              </a:solidFill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>
              <a:solidFill>
                <a:srgbClr val="000000"/>
              </a:solidFill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 smtClean="0">
              <a:solidFill>
                <a:srgbClr val="000000"/>
              </a:solidFill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>
              <a:solidFill>
                <a:srgbClr val="000000"/>
              </a:solidFill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 smtClean="0">
              <a:solidFill>
                <a:srgbClr val="000000"/>
              </a:solidFill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>
              <a:solidFill>
                <a:srgbClr val="000000"/>
              </a:solidFill>
              <a:latin typeface="Calibri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 smtClean="0">
                <a:solidFill>
                  <a:srgbClr val="000000"/>
                </a:solidFill>
                <a:latin typeface="Calibri"/>
              </a:rPr>
              <a:t>						</a:t>
            </a:r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3509614733"/>
              </p:ext>
            </p:extLst>
          </p:nvPr>
        </p:nvGraphicFramePr>
        <p:xfrm>
          <a:off x="140676" y="2308857"/>
          <a:ext cx="4897316" cy="2737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492319670"/>
              </p:ext>
            </p:extLst>
          </p:nvPr>
        </p:nvGraphicFramePr>
        <p:xfrm>
          <a:off x="322220" y="5143499"/>
          <a:ext cx="3704657" cy="1633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/>
          <a:srcRect l="448" t="-8642" r="-448" b="8642"/>
          <a:stretch/>
        </p:blipFill>
        <p:spPr>
          <a:xfrm>
            <a:off x="5452477" y="1571009"/>
            <a:ext cx="3046010" cy="3158431"/>
          </a:xfrm>
          <a:prstGeom prst="rect">
            <a:avLst/>
          </a:prstGeom>
        </p:spPr>
      </p:pic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930937983"/>
              </p:ext>
            </p:extLst>
          </p:nvPr>
        </p:nvGraphicFramePr>
        <p:xfrm>
          <a:off x="4607169" y="4879731"/>
          <a:ext cx="3965331" cy="1978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68968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4977" y="1651591"/>
            <a:ext cx="8255977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dirty="0" smtClean="0">
                <a:solidFill>
                  <a:srgbClr val="000000"/>
                </a:solidFill>
                <a:latin typeface="Arial" pitchFamily="34" charset="0"/>
                <a:ea typeface="Arial" pitchFamily="2"/>
                <a:cs typeface="Arial" pitchFamily="34" charset="0"/>
              </a:rPr>
              <a:t>Nos </a:t>
            </a:r>
            <a:r>
              <a:rPr lang="fr-FR" sz="1600" b="1" dirty="0">
                <a:solidFill>
                  <a:srgbClr val="000000"/>
                </a:solidFill>
                <a:latin typeface="Arial" pitchFamily="34" charset="0"/>
                <a:ea typeface="Arial" pitchFamily="2"/>
                <a:cs typeface="Arial" pitchFamily="34" charset="0"/>
              </a:rPr>
              <a:t>constats</a:t>
            </a:r>
          </a:p>
          <a:p>
            <a:pPr marL="180722" lvl="0" indent="-180722" algn="just">
              <a:spcBef>
                <a:spcPts val="550"/>
              </a:spcBef>
              <a:tabLst>
                <a:tab pos="180722" algn="l"/>
                <a:tab pos="914043" algn="l"/>
                <a:tab pos="1828443" algn="l"/>
                <a:tab pos="2742843" algn="l"/>
                <a:tab pos="3657243" algn="l"/>
                <a:tab pos="4571643" algn="l"/>
                <a:tab pos="5486043" algn="l"/>
                <a:tab pos="6400443" algn="l"/>
                <a:tab pos="7314843" algn="l"/>
                <a:tab pos="8229243" algn="l"/>
                <a:tab pos="9143643" algn="l"/>
                <a:tab pos="10058043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1- Le décret est trop ciblé, de façon élitiste &gt; il serait opportun d’élargir son périmètre </a:t>
            </a:r>
            <a:r>
              <a:rPr lang="fr-FR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d’application</a:t>
            </a:r>
            <a:endParaRPr lang="fr-FR" sz="2400" b="1" dirty="0">
              <a:solidFill>
                <a:srgbClr val="000000"/>
              </a:solidFill>
              <a:latin typeface="Arial" pitchFamily="2"/>
              <a:ea typeface="Arial" pitchFamily="2"/>
              <a:cs typeface="Arial" pitchFamily="2"/>
            </a:endParaRP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426494131"/>
              </p:ext>
            </p:extLst>
          </p:nvPr>
        </p:nvGraphicFramePr>
        <p:xfrm>
          <a:off x="105508" y="2734407"/>
          <a:ext cx="3718760" cy="3456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917614152"/>
              </p:ext>
            </p:extLst>
          </p:nvPr>
        </p:nvGraphicFramePr>
        <p:xfrm>
          <a:off x="2406203" y="2751991"/>
          <a:ext cx="4595545" cy="3442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646" y="2728544"/>
            <a:ext cx="4487900" cy="344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21724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1105</Words>
  <Application>Microsoft Office PowerPoint</Application>
  <PresentationFormat>Affichage à l'écran (4:3)</PresentationFormat>
  <Paragraphs>200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Aude EVRARD</dc:creator>
  <cp:lastModifiedBy>Administrateur</cp:lastModifiedBy>
  <cp:revision>11</cp:revision>
  <dcterms:created xsi:type="dcterms:W3CDTF">2015-05-12T09:07:49Z</dcterms:created>
  <dcterms:modified xsi:type="dcterms:W3CDTF">2015-06-08T12:10:39Z</dcterms:modified>
</cp:coreProperties>
</file>